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626" r:id="rId2"/>
    <p:sldId id="508" r:id="rId3"/>
    <p:sldId id="506" r:id="rId4"/>
    <p:sldId id="504" r:id="rId5"/>
    <p:sldId id="620" r:id="rId6"/>
    <p:sldId id="616" r:id="rId7"/>
    <p:sldId id="592" r:id="rId8"/>
    <p:sldId id="501" r:id="rId9"/>
    <p:sldId id="264" r:id="rId10"/>
    <p:sldId id="621" r:id="rId11"/>
    <p:sldId id="622" r:id="rId12"/>
    <p:sldId id="623" r:id="rId13"/>
    <p:sldId id="268" r:id="rId14"/>
    <p:sldId id="269" r:id="rId15"/>
    <p:sldId id="267" r:id="rId16"/>
    <p:sldId id="307" r:id="rId17"/>
    <p:sldId id="613" r:id="rId18"/>
    <p:sldId id="265" r:id="rId19"/>
    <p:sldId id="273" r:id="rId20"/>
    <p:sldId id="266" r:id="rId21"/>
    <p:sldId id="627" r:id="rId22"/>
    <p:sldId id="513" r:id="rId23"/>
    <p:sldId id="514" r:id="rId24"/>
    <p:sldId id="285" r:id="rId25"/>
    <p:sldId id="259" r:id="rId26"/>
    <p:sldId id="271" r:id="rId27"/>
    <p:sldId id="272" r:id="rId28"/>
    <p:sldId id="503" r:id="rId29"/>
    <p:sldId id="279" r:id="rId30"/>
    <p:sldId id="260" r:id="rId31"/>
    <p:sldId id="624" r:id="rId32"/>
    <p:sldId id="625" r:id="rId33"/>
    <p:sldId id="274" r:id="rId34"/>
    <p:sldId id="275" r:id="rId35"/>
    <p:sldId id="493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4335C-3ADD-4373-843C-501BD6B60FC5}" type="doc">
      <dgm:prSet loTypeId="urn:microsoft.com/office/officeart/2018/2/layout/IconVerticalSolidList#1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C3B794E-9AB5-4F07-B6F9-C4FFC2D43F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/>
            <a:t>Короткий продром 1 -2 дня</a:t>
          </a:r>
          <a:endParaRPr lang="en-US" sz="2800" b="1" dirty="0"/>
        </a:p>
      </dgm:t>
    </dgm:pt>
    <dgm:pt modelId="{84BB38DD-1C79-45EF-A3D4-F5849A7ECA94}" type="parTrans" cxnId="{0AD4CC9D-D1F8-4327-B730-0F5078CE9B83}">
      <dgm:prSet/>
      <dgm:spPr/>
      <dgm:t>
        <a:bodyPr/>
        <a:lstStyle/>
        <a:p>
          <a:endParaRPr lang="en-US"/>
        </a:p>
      </dgm:t>
    </dgm:pt>
    <dgm:pt modelId="{F07B456D-32DB-4A7F-BB09-D842DE185148}" type="sibTrans" cxnId="{0AD4CC9D-D1F8-4327-B730-0F5078CE9B83}">
      <dgm:prSet/>
      <dgm:spPr/>
      <dgm:t>
        <a:bodyPr/>
        <a:lstStyle/>
        <a:p>
          <a:endParaRPr lang="en-US"/>
        </a:p>
      </dgm:t>
    </dgm:pt>
    <dgm:pt modelId="{4A59B7BE-55DE-4111-A0C2-DA55D5DA23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/>
            <a:t>Сыпь начинается на дистальных конечностях,  распространяется центростремительно, без поражения шеи, лица и головы.</a:t>
          </a:r>
          <a:endParaRPr lang="en-US" sz="1600" b="1" dirty="0"/>
        </a:p>
      </dgm:t>
    </dgm:pt>
    <dgm:pt modelId="{1234E259-A402-4886-B057-47631579E39C}" type="parTrans" cxnId="{E2110302-CD97-4AB1-ACF4-17D471FD89B7}">
      <dgm:prSet/>
      <dgm:spPr/>
      <dgm:t>
        <a:bodyPr/>
        <a:lstStyle/>
        <a:p>
          <a:endParaRPr lang="en-US"/>
        </a:p>
      </dgm:t>
    </dgm:pt>
    <dgm:pt modelId="{62D8BB14-AE1D-4BD5-ABE8-C24512EEF9CE}" type="sibTrans" cxnId="{E2110302-CD97-4AB1-ACF4-17D471FD89B7}">
      <dgm:prSet/>
      <dgm:spPr/>
      <dgm:t>
        <a:bodyPr/>
        <a:lstStyle/>
        <a:p>
          <a:endParaRPr lang="en-US"/>
        </a:p>
      </dgm:t>
    </dgm:pt>
    <dgm:pt modelId="{9F33C35B-12E0-49AE-ABAF-5C931170650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Сыпь - петехиальная, макулопапулезная, крапивница, везикулярная</a:t>
          </a:r>
          <a:endParaRPr lang="en-US" b="1"/>
        </a:p>
      </dgm:t>
    </dgm:pt>
    <dgm:pt modelId="{51A007D6-2E0F-491B-9109-EC4129838EE2}" type="parTrans" cxnId="{94186AD4-5FAF-4DF9-8F14-86A4C1A5C5A4}">
      <dgm:prSet/>
      <dgm:spPr/>
      <dgm:t>
        <a:bodyPr/>
        <a:lstStyle/>
        <a:p>
          <a:endParaRPr lang="en-US"/>
        </a:p>
      </dgm:t>
    </dgm:pt>
    <dgm:pt modelId="{13DB42F6-DFC0-452C-B606-D738FAA76AFD}" type="sibTrans" cxnId="{94186AD4-5FAF-4DF9-8F14-86A4C1A5C5A4}">
      <dgm:prSet/>
      <dgm:spPr/>
      <dgm:t>
        <a:bodyPr/>
        <a:lstStyle/>
        <a:p>
          <a:endParaRPr lang="en-US"/>
        </a:p>
      </dgm:t>
    </dgm:pt>
    <dgm:pt modelId="{ACF814E0-E53D-4635-AEEA-18346551413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Высокая Т, отек конечностей</a:t>
          </a:r>
          <a:endParaRPr lang="en-US" b="1"/>
        </a:p>
      </dgm:t>
    </dgm:pt>
    <dgm:pt modelId="{C5558ADA-18AD-4866-83E6-C479134A1120}" type="parTrans" cxnId="{1727B91C-1D22-4657-B25D-D380638694DC}">
      <dgm:prSet/>
      <dgm:spPr/>
      <dgm:t>
        <a:bodyPr/>
        <a:lstStyle/>
        <a:p>
          <a:endParaRPr lang="en-US"/>
        </a:p>
      </dgm:t>
    </dgm:pt>
    <dgm:pt modelId="{03CBCA67-DF73-4C35-83A5-AA94750FDEFC}" type="sibTrans" cxnId="{1727B91C-1D22-4657-B25D-D380638694DC}">
      <dgm:prSet/>
      <dgm:spPr/>
      <dgm:t>
        <a:bodyPr/>
        <a:lstStyle/>
        <a:p>
          <a:endParaRPr lang="en-US"/>
        </a:p>
      </dgm:t>
    </dgm:pt>
    <dgm:pt modelId="{3224183A-089C-4A65-8325-DB93865D8F1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Осложнения - пневмония и гепатит</a:t>
          </a:r>
          <a:endParaRPr lang="en-US" b="1"/>
        </a:p>
      </dgm:t>
    </dgm:pt>
    <dgm:pt modelId="{D3609657-2335-4CEF-A44D-A6263BB9175B}" type="parTrans" cxnId="{9FB90F5A-78C2-4054-BF59-DBBDB8818898}">
      <dgm:prSet/>
      <dgm:spPr/>
      <dgm:t>
        <a:bodyPr/>
        <a:lstStyle/>
        <a:p>
          <a:endParaRPr lang="en-US"/>
        </a:p>
      </dgm:t>
    </dgm:pt>
    <dgm:pt modelId="{283BE7EF-E8F2-43FE-89A8-FBD740C25599}" type="sibTrans" cxnId="{9FB90F5A-78C2-4054-BF59-DBBDB8818898}">
      <dgm:prSet/>
      <dgm:spPr/>
      <dgm:t>
        <a:bodyPr/>
        <a:lstStyle/>
        <a:p>
          <a:endParaRPr lang="en-US"/>
        </a:p>
      </dgm:t>
    </dgm:pt>
    <dgm:pt modelId="{26F8610A-408F-46F4-B2F5-49E71E7681A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Течение атипичной кори более продолжительное/ четыре-пять дней.</a:t>
          </a:r>
          <a:endParaRPr lang="en-US" dirty="0"/>
        </a:p>
      </dgm:t>
    </dgm:pt>
    <dgm:pt modelId="{A3694625-C88C-48D9-B095-3EFBCEE5BDB0}" type="parTrans" cxnId="{9BB7A72E-F4CC-4772-BFF3-7F3D30D3EFA2}">
      <dgm:prSet/>
      <dgm:spPr/>
      <dgm:t>
        <a:bodyPr/>
        <a:lstStyle/>
        <a:p>
          <a:endParaRPr lang="en-US"/>
        </a:p>
      </dgm:t>
    </dgm:pt>
    <dgm:pt modelId="{DF5B3FD7-BF1A-40AB-9144-B29D3B870373}" type="sibTrans" cxnId="{9BB7A72E-F4CC-4772-BFF3-7F3D30D3EFA2}">
      <dgm:prSet/>
      <dgm:spPr/>
      <dgm:t>
        <a:bodyPr/>
        <a:lstStyle/>
        <a:p>
          <a:endParaRPr lang="en-US"/>
        </a:p>
      </dgm:t>
    </dgm:pt>
    <dgm:pt modelId="{49BF6A80-F2BE-4EE7-8275-9A30D9E552EB}" type="pres">
      <dgm:prSet presAssocID="{43C4335C-3ADD-4373-843C-501BD6B60FC5}" presName="root" presStyleCnt="0">
        <dgm:presLayoutVars>
          <dgm:dir/>
          <dgm:resizeHandles val="exact"/>
        </dgm:presLayoutVars>
      </dgm:prSet>
      <dgm:spPr/>
    </dgm:pt>
    <dgm:pt modelId="{246907C8-E206-458C-BE9D-9F251BD119B8}" type="pres">
      <dgm:prSet presAssocID="{6C3B794E-9AB5-4F07-B6F9-C4FFC2D43F1B}" presName="compNode" presStyleCnt="0"/>
      <dgm:spPr/>
    </dgm:pt>
    <dgm:pt modelId="{351EA42D-94EC-41C4-9B7C-F9C960407678}" type="pres">
      <dgm:prSet presAssocID="{6C3B794E-9AB5-4F07-B6F9-C4FFC2D43F1B}" presName="bgRect" presStyleLbl="bgShp" presStyleIdx="0" presStyleCnt="6"/>
      <dgm:spPr/>
    </dgm:pt>
    <dgm:pt modelId="{3246CB11-7DD8-4807-BB40-F65B58FBA2DA}" type="pres">
      <dgm:prSet presAssocID="{6C3B794E-9AB5-4F07-B6F9-C4FFC2D43F1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126665F-52F8-4E22-9F72-DE79304A6D0B}" type="pres">
      <dgm:prSet presAssocID="{6C3B794E-9AB5-4F07-B6F9-C4FFC2D43F1B}" presName="spaceRect" presStyleCnt="0"/>
      <dgm:spPr/>
    </dgm:pt>
    <dgm:pt modelId="{E9EBEA30-B560-4BAD-B378-F11A000C5581}" type="pres">
      <dgm:prSet presAssocID="{6C3B794E-9AB5-4F07-B6F9-C4FFC2D43F1B}" presName="parTx" presStyleLbl="revTx" presStyleIdx="0" presStyleCnt="6">
        <dgm:presLayoutVars>
          <dgm:chMax val="0"/>
          <dgm:chPref val="0"/>
        </dgm:presLayoutVars>
      </dgm:prSet>
      <dgm:spPr/>
    </dgm:pt>
    <dgm:pt modelId="{678B17E5-5079-4444-84C3-7A7C75AC4AC3}" type="pres">
      <dgm:prSet presAssocID="{F07B456D-32DB-4A7F-BB09-D842DE185148}" presName="sibTrans" presStyleCnt="0"/>
      <dgm:spPr/>
    </dgm:pt>
    <dgm:pt modelId="{B539E217-28FF-4A42-BCBF-E6D2287B07BF}" type="pres">
      <dgm:prSet presAssocID="{4A59B7BE-55DE-4111-A0C2-DA55D5DA23F7}" presName="compNode" presStyleCnt="0"/>
      <dgm:spPr/>
    </dgm:pt>
    <dgm:pt modelId="{AF231A03-AEFA-40F7-8A9D-AC7272FF4978}" type="pres">
      <dgm:prSet presAssocID="{4A59B7BE-55DE-4111-A0C2-DA55D5DA23F7}" presName="bgRect" presStyleLbl="bgShp" presStyleIdx="1" presStyleCnt="6"/>
      <dgm:spPr/>
    </dgm:pt>
    <dgm:pt modelId="{1154AAA6-C15F-4360-B3E3-0857DC1BBCFC}" type="pres">
      <dgm:prSet presAssocID="{4A59B7BE-55DE-4111-A0C2-DA55D5DA23F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raffe"/>
        </a:ext>
      </dgm:extLst>
    </dgm:pt>
    <dgm:pt modelId="{B00B5DB4-221F-4DFB-A24B-5E32B1EC8C2D}" type="pres">
      <dgm:prSet presAssocID="{4A59B7BE-55DE-4111-A0C2-DA55D5DA23F7}" presName="spaceRect" presStyleCnt="0"/>
      <dgm:spPr/>
    </dgm:pt>
    <dgm:pt modelId="{17C85628-0DBF-4820-920E-CA80CED79323}" type="pres">
      <dgm:prSet presAssocID="{4A59B7BE-55DE-4111-A0C2-DA55D5DA23F7}" presName="parTx" presStyleLbl="revTx" presStyleIdx="1" presStyleCnt="6">
        <dgm:presLayoutVars>
          <dgm:chMax val="0"/>
          <dgm:chPref val="0"/>
        </dgm:presLayoutVars>
      </dgm:prSet>
      <dgm:spPr/>
    </dgm:pt>
    <dgm:pt modelId="{73F18F2D-4DDD-4A8D-BE6F-8B8DDD67F589}" type="pres">
      <dgm:prSet presAssocID="{62D8BB14-AE1D-4BD5-ABE8-C24512EEF9CE}" presName="sibTrans" presStyleCnt="0"/>
      <dgm:spPr/>
    </dgm:pt>
    <dgm:pt modelId="{10C7EECF-BD07-416F-80E3-7F37BB7B8AD6}" type="pres">
      <dgm:prSet presAssocID="{9F33C35B-12E0-49AE-ABAF-5C9311706507}" presName="compNode" presStyleCnt="0"/>
      <dgm:spPr/>
    </dgm:pt>
    <dgm:pt modelId="{DD6514C0-F582-4513-AD20-BA9AB2EDD265}" type="pres">
      <dgm:prSet presAssocID="{9F33C35B-12E0-49AE-ABAF-5C9311706507}" presName="bgRect" presStyleLbl="bgShp" presStyleIdx="2" presStyleCnt="6"/>
      <dgm:spPr/>
    </dgm:pt>
    <dgm:pt modelId="{A2117B42-F16C-4E84-9E09-A9BF18A196FF}" type="pres">
      <dgm:prSet presAssocID="{9F33C35B-12E0-49AE-ABAF-5C931170650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79DF814-1B8E-4471-B4AE-21B46B63467E}" type="pres">
      <dgm:prSet presAssocID="{9F33C35B-12E0-49AE-ABAF-5C9311706507}" presName="spaceRect" presStyleCnt="0"/>
      <dgm:spPr/>
    </dgm:pt>
    <dgm:pt modelId="{A9F05DDA-BE08-4ED0-B9BD-04D73E41A875}" type="pres">
      <dgm:prSet presAssocID="{9F33C35B-12E0-49AE-ABAF-5C9311706507}" presName="parTx" presStyleLbl="revTx" presStyleIdx="2" presStyleCnt="6">
        <dgm:presLayoutVars>
          <dgm:chMax val="0"/>
          <dgm:chPref val="0"/>
        </dgm:presLayoutVars>
      </dgm:prSet>
      <dgm:spPr/>
    </dgm:pt>
    <dgm:pt modelId="{2E861B9E-D036-4F33-B3A5-EDD345436606}" type="pres">
      <dgm:prSet presAssocID="{13DB42F6-DFC0-452C-B606-D738FAA76AFD}" presName="sibTrans" presStyleCnt="0"/>
      <dgm:spPr/>
    </dgm:pt>
    <dgm:pt modelId="{D2BAFE48-94AB-4F76-83FD-D6F00C36D134}" type="pres">
      <dgm:prSet presAssocID="{ACF814E0-E53D-4635-AEEA-183465514137}" presName="compNode" presStyleCnt="0"/>
      <dgm:spPr/>
    </dgm:pt>
    <dgm:pt modelId="{997754E2-8FDD-4226-AC80-4618BFBE8244}" type="pres">
      <dgm:prSet presAssocID="{ACF814E0-E53D-4635-AEEA-183465514137}" presName="bgRect" presStyleLbl="bgShp" presStyleIdx="3" presStyleCnt="6"/>
      <dgm:spPr/>
    </dgm:pt>
    <dgm:pt modelId="{BAA9A2CE-F701-45DC-B24F-402C1C0D4016}" type="pres">
      <dgm:prSet presAssocID="{ACF814E0-E53D-4635-AEEA-18346551413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2C626BF-BD45-4B29-8965-BA593034AA6C}" type="pres">
      <dgm:prSet presAssocID="{ACF814E0-E53D-4635-AEEA-183465514137}" presName="spaceRect" presStyleCnt="0"/>
      <dgm:spPr/>
    </dgm:pt>
    <dgm:pt modelId="{C45D3A0D-AC56-4655-A8EB-ADE83CA3D755}" type="pres">
      <dgm:prSet presAssocID="{ACF814E0-E53D-4635-AEEA-183465514137}" presName="parTx" presStyleLbl="revTx" presStyleIdx="3" presStyleCnt="6">
        <dgm:presLayoutVars>
          <dgm:chMax val="0"/>
          <dgm:chPref val="0"/>
        </dgm:presLayoutVars>
      </dgm:prSet>
      <dgm:spPr/>
    </dgm:pt>
    <dgm:pt modelId="{D5B0169D-CBA4-49E9-8E50-D087A485B1CD}" type="pres">
      <dgm:prSet presAssocID="{03CBCA67-DF73-4C35-83A5-AA94750FDEFC}" presName="sibTrans" presStyleCnt="0"/>
      <dgm:spPr/>
    </dgm:pt>
    <dgm:pt modelId="{CF3847BC-9AF5-4AAB-A1BF-1A03D5098C8E}" type="pres">
      <dgm:prSet presAssocID="{3224183A-089C-4A65-8325-DB93865D8F12}" presName="compNode" presStyleCnt="0"/>
      <dgm:spPr/>
    </dgm:pt>
    <dgm:pt modelId="{E15B0267-312D-4496-B774-316CE8A68193}" type="pres">
      <dgm:prSet presAssocID="{3224183A-089C-4A65-8325-DB93865D8F12}" presName="bgRect" presStyleLbl="bgShp" presStyleIdx="4" presStyleCnt="6"/>
      <dgm:spPr/>
    </dgm:pt>
    <dgm:pt modelId="{B00B835C-2BA8-4BF1-96A9-E10241F2A8F2}" type="pres">
      <dgm:prSet presAssocID="{3224183A-089C-4A65-8325-DB93865D8F1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05C6C794-BE0B-49ED-96CE-CCD9F96AE1BE}" type="pres">
      <dgm:prSet presAssocID="{3224183A-089C-4A65-8325-DB93865D8F12}" presName="spaceRect" presStyleCnt="0"/>
      <dgm:spPr/>
    </dgm:pt>
    <dgm:pt modelId="{F9A4947F-EDCB-4233-910B-52B176AD3D0F}" type="pres">
      <dgm:prSet presAssocID="{3224183A-089C-4A65-8325-DB93865D8F12}" presName="parTx" presStyleLbl="revTx" presStyleIdx="4" presStyleCnt="6">
        <dgm:presLayoutVars>
          <dgm:chMax val="0"/>
          <dgm:chPref val="0"/>
        </dgm:presLayoutVars>
      </dgm:prSet>
      <dgm:spPr/>
    </dgm:pt>
    <dgm:pt modelId="{23C2276D-60EA-41F7-B479-8BA4CE43C64D}" type="pres">
      <dgm:prSet presAssocID="{283BE7EF-E8F2-43FE-89A8-FBD740C25599}" presName="sibTrans" presStyleCnt="0"/>
      <dgm:spPr/>
    </dgm:pt>
    <dgm:pt modelId="{74711DFC-AFD8-4ED5-917B-A7BBCA19349F}" type="pres">
      <dgm:prSet presAssocID="{26F8610A-408F-46F4-B2F5-49E71E7681A4}" presName="compNode" presStyleCnt="0"/>
      <dgm:spPr/>
    </dgm:pt>
    <dgm:pt modelId="{E8DA7650-5CB7-4740-A5E7-6DC4800BC3F2}" type="pres">
      <dgm:prSet presAssocID="{26F8610A-408F-46F4-B2F5-49E71E7681A4}" presName="bgRect" presStyleLbl="bgShp" presStyleIdx="5" presStyleCnt="6"/>
      <dgm:spPr/>
    </dgm:pt>
    <dgm:pt modelId="{9F691014-45B1-4952-9BBD-3A9FB1A15753}" type="pres">
      <dgm:prSet presAssocID="{26F8610A-408F-46F4-B2F5-49E71E7681A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D8D96883-1BAA-4CCB-8F16-FA367F2D63ED}" type="pres">
      <dgm:prSet presAssocID="{26F8610A-408F-46F4-B2F5-49E71E7681A4}" presName="spaceRect" presStyleCnt="0"/>
      <dgm:spPr/>
    </dgm:pt>
    <dgm:pt modelId="{96429AA5-5A90-432B-A8B8-7811F665BDFD}" type="pres">
      <dgm:prSet presAssocID="{26F8610A-408F-46F4-B2F5-49E71E7681A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2110302-CD97-4AB1-ACF4-17D471FD89B7}" srcId="{43C4335C-3ADD-4373-843C-501BD6B60FC5}" destId="{4A59B7BE-55DE-4111-A0C2-DA55D5DA23F7}" srcOrd="1" destOrd="0" parTransId="{1234E259-A402-4886-B057-47631579E39C}" sibTransId="{62D8BB14-AE1D-4BD5-ABE8-C24512EEF9CE}"/>
    <dgm:cxn modelId="{1727B91C-1D22-4657-B25D-D380638694DC}" srcId="{43C4335C-3ADD-4373-843C-501BD6B60FC5}" destId="{ACF814E0-E53D-4635-AEEA-183465514137}" srcOrd="3" destOrd="0" parTransId="{C5558ADA-18AD-4866-83E6-C479134A1120}" sibTransId="{03CBCA67-DF73-4C35-83A5-AA94750FDEFC}"/>
    <dgm:cxn modelId="{9BB7A72E-F4CC-4772-BFF3-7F3D30D3EFA2}" srcId="{43C4335C-3ADD-4373-843C-501BD6B60FC5}" destId="{26F8610A-408F-46F4-B2F5-49E71E7681A4}" srcOrd="5" destOrd="0" parTransId="{A3694625-C88C-48D9-B095-3EFBCEE5BDB0}" sibTransId="{DF5B3FD7-BF1A-40AB-9144-B29D3B870373}"/>
    <dgm:cxn modelId="{BEBDB969-B680-473F-8176-8B282600E714}" type="presOf" srcId="{4A59B7BE-55DE-4111-A0C2-DA55D5DA23F7}" destId="{17C85628-0DBF-4820-920E-CA80CED79323}" srcOrd="0" destOrd="0" presId="urn:microsoft.com/office/officeart/2018/2/layout/IconVerticalSolidList#1"/>
    <dgm:cxn modelId="{8F7BF069-AACB-45AE-9173-0AA0AA328225}" type="presOf" srcId="{43C4335C-3ADD-4373-843C-501BD6B60FC5}" destId="{49BF6A80-F2BE-4EE7-8275-9A30D9E552EB}" srcOrd="0" destOrd="0" presId="urn:microsoft.com/office/officeart/2018/2/layout/IconVerticalSolidList#1"/>
    <dgm:cxn modelId="{F44F304E-7E03-44E7-9EFE-33FA89B65F74}" type="presOf" srcId="{9F33C35B-12E0-49AE-ABAF-5C9311706507}" destId="{A9F05DDA-BE08-4ED0-B9BD-04D73E41A875}" srcOrd="0" destOrd="0" presId="urn:microsoft.com/office/officeart/2018/2/layout/IconVerticalSolidList#1"/>
    <dgm:cxn modelId="{B601EB50-7F22-41DF-A6B3-E797655CC54B}" type="presOf" srcId="{ACF814E0-E53D-4635-AEEA-183465514137}" destId="{C45D3A0D-AC56-4655-A8EB-ADE83CA3D755}" srcOrd="0" destOrd="0" presId="urn:microsoft.com/office/officeart/2018/2/layout/IconVerticalSolidList#1"/>
    <dgm:cxn modelId="{291CE878-37BF-4914-A73A-58EE0FD05A8B}" type="presOf" srcId="{26F8610A-408F-46F4-B2F5-49E71E7681A4}" destId="{96429AA5-5A90-432B-A8B8-7811F665BDFD}" srcOrd="0" destOrd="0" presId="urn:microsoft.com/office/officeart/2018/2/layout/IconVerticalSolidList#1"/>
    <dgm:cxn modelId="{A7C9FD58-E60B-404B-A1F5-F8023710BDA9}" type="presOf" srcId="{3224183A-089C-4A65-8325-DB93865D8F12}" destId="{F9A4947F-EDCB-4233-910B-52B176AD3D0F}" srcOrd="0" destOrd="0" presId="urn:microsoft.com/office/officeart/2018/2/layout/IconVerticalSolidList#1"/>
    <dgm:cxn modelId="{9FB90F5A-78C2-4054-BF59-DBBDB8818898}" srcId="{43C4335C-3ADD-4373-843C-501BD6B60FC5}" destId="{3224183A-089C-4A65-8325-DB93865D8F12}" srcOrd="4" destOrd="0" parTransId="{D3609657-2335-4CEF-A44D-A6263BB9175B}" sibTransId="{283BE7EF-E8F2-43FE-89A8-FBD740C25599}"/>
    <dgm:cxn modelId="{0AD4CC9D-D1F8-4327-B730-0F5078CE9B83}" srcId="{43C4335C-3ADD-4373-843C-501BD6B60FC5}" destId="{6C3B794E-9AB5-4F07-B6F9-C4FFC2D43F1B}" srcOrd="0" destOrd="0" parTransId="{84BB38DD-1C79-45EF-A3D4-F5849A7ECA94}" sibTransId="{F07B456D-32DB-4A7F-BB09-D842DE185148}"/>
    <dgm:cxn modelId="{38B9BDB5-CF95-437D-85D1-E4081F6C6483}" type="presOf" srcId="{6C3B794E-9AB5-4F07-B6F9-C4FFC2D43F1B}" destId="{E9EBEA30-B560-4BAD-B378-F11A000C5581}" srcOrd="0" destOrd="0" presId="urn:microsoft.com/office/officeart/2018/2/layout/IconVerticalSolidList#1"/>
    <dgm:cxn modelId="{94186AD4-5FAF-4DF9-8F14-86A4C1A5C5A4}" srcId="{43C4335C-3ADD-4373-843C-501BD6B60FC5}" destId="{9F33C35B-12E0-49AE-ABAF-5C9311706507}" srcOrd="2" destOrd="0" parTransId="{51A007D6-2E0F-491B-9109-EC4129838EE2}" sibTransId="{13DB42F6-DFC0-452C-B606-D738FAA76AFD}"/>
    <dgm:cxn modelId="{0746B8D2-DB5A-4042-B5C5-79FA26F664FD}" type="presParOf" srcId="{49BF6A80-F2BE-4EE7-8275-9A30D9E552EB}" destId="{246907C8-E206-458C-BE9D-9F251BD119B8}" srcOrd="0" destOrd="0" presId="urn:microsoft.com/office/officeart/2018/2/layout/IconVerticalSolidList#1"/>
    <dgm:cxn modelId="{B525F8C4-B45C-4E65-8746-D591F206602F}" type="presParOf" srcId="{246907C8-E206-458C-BE9D-9F251BD119B8}" destId="{351EA42D-94EC-41C4-9B7C-F9C960407678}" srcOrd="0" destOrd="0" presId="urn:microsoft.com/office/officeart/2018/2/layout/IconVerticalSolidList#1"/>
    <dgm:cxn modelId="{A2FA2102-CCBE-46FA-8646-B6571702B037}" type="presParOf" srcId="{246907C8-E206-458C-BE9D-9F251BD119B8}" destId="{3246CB11-7DD8-4807-BB40-F65B58FBA2DA}" srcOrd="1" destOrd="0" presId="urn:microsoft.com/office/officeart/2018/2/layout/IconVerticalSolidList#1"/>
    <dgm:cxn modelId="{6B3039B9-868C-48ED-BFEC-82CF09D8E43F}" type="presParOf" srcId="{246907C8-E206-458C-BE9D-9F251BD119B8}" destId="{4126665F-52F8-4E22-9F72-DE79304A6D0B}" srcOrd="2" destOrd="0" presId="urn:microsoft.com/office/officeart/2018/2/layout/IconVerticalSolidList#1"/>
    <dgm:cxn modelId="{C3B4BBC1-00F6-4E9E-A13F-64B58761A41E}" type="presParOf" srcId="{246907C8-E206-458C-BE9D-9F251BD119B8}" destId="{E9EBEA30-B560-4BAD-B378-F11A000C5581}" srcOrd="3" destOrd="0" presId="urn:microsoft.com/office/officeart/2018/2/layout/IconVerticalSolidList#1"/>
    <dgm:cxn modelId="{8E8C42ED-52DC-4A9C-9799-154C2E7744D0}" type="presParOf" srcId="{49BF6A80-F2BE-4EE7-8275-9A30D9E552EB}" destId="{678B17E5-5079-4444-84C3-7A7C75AC4AC3}" srcOrd="1" destOrd="0" presId="urn:microsoft.com/office/officeart/2018/2/layout/IconVerticalSolidList#1"/>
    <dgm:cxn modelId="{95A7BCEE-9A8E-413D-B770-F9248358AAB2}" type="presParOf" srcId="{49BF6A80-F2BE-4EE7-8275-9A30D9E552EB}" destId="{B539E217-28FF-4A42-BCBF-E6D2287B07BF}" srcOrd="2" destOrd="0" presId="urn:microsoft.com/office/officeart/2018/2/layout/IconVerticalSolidList#1"/>
    <dgm:cxn modelId="{F64E3100-A58F-4721-A53D-8532B9B77869}" type="presParOf" srcId="{B539E217-28FF-4A42-BCBF-E6D2287B07BF}" destId="{AF231A03-AEFA-40F7-8A9D-AC7272FF4978}" srcOrd="0" destOrd="0" presId="urn:microsoft.com/office/officeart/2018/2/layout/IconVerticalSolidList#1"/>
    <dgm:cxn modelId="{8579BA0E-1760-4138-9430-6ED8AA222AD5}" type="presParOf" srcId="{B539E217-28FF-4A42-BCBF-E6D2287B07BF}" destId="{1154AAA6-C15F-4360-B3E3-0857DC1BBCFC}" srcOrd="1" destOrd="0" presId="urn:microsoft.com/office/officeart/2018/2/layout/IconVerticalSolidList#1"/>
    <dgm:cxn modelId="{B64567E5-D47D-46F4-8711-DC75437CCC7E}" type="presParOf" srcId="{B539E217-28FF-4A42-BCBF-E6D2287B07BF}" destId="{B00B5DB4-221F-4DFB-A24B-5E32B1EC8C2D}" srcOrd="2" destOrd="0" presId="urn:microsoft.com/office/officeart/2018/2/layout/IconVerticalSolidList#1"/>
    <dgm:cxn modelId="{81CA9CF2-9306-4D25-AD68-1FEE750D41BD}" type="presParOf" srcId="{B539E217-28FF-4A42-BCBF-E6D2287B07BF}" destId="{17C85628-0DBF-4820-920E-CA80CED79323}" srcOrd="3" destOrd="0" presId="urn:microsoft.com/office/officeart/2018/2/layout/IconVerticalSolidList#1"/>
    <dgm:cxn modelId="{E4709142-3237-4A1B-A51D-94433C5ADE84}" type="presParOf" srcId="{49BF6A80-F2BE-4EE7-8275-9A30D9E552EB}" destId="{73F18F2D-4DDD-4A8D-BE6F-8B8DDD67F589}" srcOrd="3" destOrd="0" presId="urn:microsoft.com/office/officeart/2018/2/layout/IconVerticalSolidList#1"/>
    <dgm:cxn modelId="{C94714B2-8697-4212-846B-DF232483DADF}" type="presParOf" srcId="{49BF6A80-F2BE-4EE7-8275-9A30D9E552EB}" destId="{10C7EECF-BD07-416F-80E3-7F37BB7B8AD6}" srcOrd="4" destOrd="0" presId="urn:microsoft.com/office/officeart/2018/2/layout/IconVerticalSolidList#1"/>
    <dgm:cxn modelId="{D2FB4EA8-3DA0-4619-9836-DA6115AF8B4B}" type="presParOf" srcId="{10C7EECF-BD07-416F-80E3-7F37BB7B8AD6}" destId="{DD6514C0-F582-4513-AD20-BA9AB2EDD265}" srcOrd="0" destOrd="0" presId="urn:microsoft.com/office/officeart/2018/2/layout/IconVerticalSolidList#1"/>
    <dgm:cxn modelId="{195A457C-97EB-49DB-82AF-B90AEE3B4868}" type="presParOf" srcId="{10C7EECF-BD07-416F-80E3-7F37BB7B8AD6}" destId="{A2117B42-F16C-4E84-9E09-A9BF18A196FF}" srcOrd="1" destOrd="0" presId="urn:microsoft.com/office/officeart/2018/2/layout/IconVerticalSolidList#1"/>
    <dgm:cxn modelId="{FC725D75-B493-46D3-A9A1-C7339210E5B7}" type="presParOf" srcId="{10C7EECF-BD07-416F-80E3-7F37BB7B8AD6}" destId="{879DF814-1B8E-4471-B4AE-21B46B63467E}" srcOrd="2" destOrd="0" presId="urn:microsoft.com/office/officeart/2018/2/layout/IconVerticalSolidList#1"/>
    <dgm:cxn modelId="{7FFE43BD-2E7D-44AA-AD16-F6E82A8D8A51}" type="presParOf" srcId="{10C7EECF-BD07-416F-80E3-7F37BB7B8AD6}" destId="{A9F05DDA-BE08-4ED0-B9BD-04D73E41A875}" srcOrd="3" destOrd="0" presId="urn:microsoft.com/office/officeart/2018/2/layout/IconVerticalSolidList#1"/>
    <dgm:cxn modelId="{EDC73A6E-37E3-4BAC-861A-318E3EC29312}" type="presParOf" srcId="{49BF6A80-F2BE-4EE7-8275-9A30D9E552EB}" destId="{2E861B9E-D036-4F33-B3A5-EDD345436606}" srcOrd="5" destOrd="0" presId="urn:microsoft.com/office/officeart/2018/2/layout/IconVerticalSolidList#1"/>
    <dgm:cxn modelId="{A2467C21-698D-4AAA-9CB1-E457A951F48C}" type="presParOf" srcId="{49BF6A80-F2BE-4EE7-8275-9A30D9E552EB}" destId="{D2BAFE48-94AB-4F76-83FD-D6F00C36D134}" srcOrd="6" destOrd="0" presId="urn:microsoft.com/office/officeart/2018/2/layout/IconVerticalSolidList#1"/>
    <dgm:cxn modelId="{2FB1C2B7-6FB4-4D2C-B864-55038BA14AEF}" type="presParOf" srcId="{D2BAFE48-94AB-4F76-83FD-D6F00C36D134}" destId="{997754E2-8FDD-4226-AC80-4618BFBE8244}" srcOrd="0" destOrd="0" presId="urn:microsoft.com/office/officeart/2018/2/layout/IconVerticalSolidList#1"/>
    <dgm:cxn modelId="{CAFC53B2-A714-4FD3-A65F-CFDC6A6C3730}" type="presParOf" srcId="{D2BAFE48-94AB-4F76-83FD-D6F00C36D134}" destId="{BAA9A2CE-F701-45DC-B24F-402C1C0D4016}" srcOrd="1" destOrd="0" presId="urn:microsoft.com/office/officeart/2018/2/layout/IconVerticalSolidList#1"/>
    <dgm:cxn modelId="{3C7C569D-F54A-419C-9105-99E391EA38B8}" type="presParOf" srcId="{D2BAFE48-94AB-4F76-83FD-D6F00C36D134}" destId="{92C626BF-BD45-4B29-8965-BA593034AA6C}" srcOrd="2" destOrd="0" presId="urn:microsoft.com/office/officeart/2018/2/layout/IconVerticalSolidList#1"/>
    <dgm:cxn modelId="{7179903A-0F35-45B3-B2CD-E8EDF3D3D988}" type="presParOf" srcId="{D2BAFE48-94AB-4F76-83FD-D6F00C36D134}" destId="{C45D3A0D-AC56-4655-A8EB-ADE83CA3D755}" srcOrd="3" destOrd="0" presId="urn:microsoft.com/office/officeart/2018/2/layout/IconVerticalSolidList#1"/>
    <dgm:cxn modelId="{BE21BD57-BA53-4B9B-B6A3-8A4550BC04E2}" type="presParOf" srcId="{49BF6A80-F2BE-4EE7-8275-9A30D9E552EB}" destId="{D5B0169D-CBA4-49E9-8E50-D087A485B1CD}" srcOrd="7" destOrd="0" presId="urn:microsoft.com/office/officeart/2018/2/layout/IconVerticalSolidList#1"/>
    <dgm:cxn modelId="{64B5233E-13A0-411B-B341-88E7A214353A}" type="presParOf" srcId="{49BF6A80-F2BE-4EE7-8275-9A30D9E552EB}" destId="{CF3847BC-9AF5-4AAB-A1BF-1A03D5098C8E}" srcOrd="8" destOrd="0" presId="urn:microsoft.com/office/officeart/2018/2/layout/IconVerticalSolidList#1"/>
    <dgm:cxn modelId="{259B4E91-D71B-490A-9944-A7E7744F22BD}" type="presParOf" srcId="{CF3847BC-9AF5-4AAB-A1BF-1A03D5098C8E}" destId="{E15B0267-312D-4496-B774-316CE8A68193}" srcOrd="0" destOrd="0" presId="urn:microsoft.com/office/officeart/2018/2/layout/IconVerticalSolidList#1"/>
    <dgm:cxn modelId="{47B697FE-BBBE-4403-9E22-770EB7FF4B5B}" type="presParOf" srcId="{CF3847BC-9AF5-4AAB-A1BF-1A03D5098C8E}" destId="{B00B835C-2BA8-4BF1-96A9-E10241F2A8F2}" srcOrd="1" destOrd="0" presId="urn:microsoft.com/office/officeart/2018/2/layout/IconVerticalSolidList#1"/>
    <dgm:cxn modelId="{5C29798D-8B1B-4A8E-B5A2-3DC0E0B9E926}" type="presParOf" srcId="{CF3847BC-9AF5-4AAB-A1BF-1A03D5098C8E}" destId="{05C6C794-BE0B-49ED-96CE-CCD9F96AE1BE}" srcOrd="2" destOrd="0" presId="urn:microsoft.com/office/officeart/2018/2/layout/IconVerticalSolidList#1"/>
    <dgm:cxn modelId="{C636AA08-5200-418B-BAE7-128328D888AA}" type="presParOf" srcId="{CF3847BC-9AF5-4AAB-A1BF-1A03D5098C8E}" destId="{F9A4947F-EDCB-4233-910B-52B176AD3D0F}" srcOrd="3" destOrd="0" presId="urn:microsoft.com/office/officeart/2018/2/layout/IconVerticalSolidList#1"/>
    <dgm:cxn modelId="{E2EDF632-30C2-461D-AB76-D1A5A075BC2F}" type="presParOf" srcId="{49BF6A80-F2BE-4EE7-8275-9A30D9E552EB}" destId="{23C2276D-60EA-41F7-B479-8BA4CE43C64D}" srcOrd="9" destOrd="0" presId="urn:microsoft.com/office/officeart/2018/2/layout/IconVerticalSolidList#1"/>
    <dgm:cxn modelId="{5BE5CD62-CB0E-4743-89B3-73FA9CB0286C}" type="presParOf" srcId="{49BF6A80-F2BE-4EE7-8275-9A30D9E552EB}" destId="{74711DFC-AFD8-4ED5-917B-A7BBCA19349F}" srcOrd="10" destOrd="0" presId="urn:microsoft.com/office/officeart/2018/2/layout/IconVerticalSolidList#1"/>
    <dgm:cxn modelId="{F2AD3F18-6120-4E8E-AF94-503363A30F9E}" type="presParOf" srcId="{74711DFC-AFD8-4ED5-917B-A7BBCA19349F}" destId="{E8DA7650-5CB7-4740-A5E7-6DC4800BC3F2}" srcOrd="0" destOrd="0" presId="urn:microsoft.com/office/officeart/2018/2/layout/IconVerticalSolidList#1"/>
    <dgm:cxn modelId="{7B24E399-059F-4498-96AE-957A811470C2}" type="presParOf" srcId="{74711DFC-AFD8-4ED5-917B-A7BBCA19349F}" destId="{9F691014-45B1-4952-9BBD-3A9FB1A15753}" srcOrd="1" destOrd="0" presId="urn:microsoft.com/office/officeart/2018/2/layout/IconVerticalSolidList#1"/>
    <dgm:cxn modelId="{4AFC4788-F1BF-4605-B225-B38FB6909B3A}" type="presParOf" srcId="{74711DFC-AFD8-4ED5-917B-A7BBCA19349F}" destId="{D8D96883-1BAA-4CCB-8F16-FA367F2D63ED}" srcOrd="2" destOrd="0" presId="urn:microsoft.com/office/officeart/2018/2/layout/IconVerticalSolidList#1"/>
    <dgm:cxn modelId="{3404F0CF-077E-4322-AAED-A831754BB5A8}" type="presParOf" srcId="{74711DFC-AFD8-4ED5-917B-A7BBCA19349F}" destId="{96429AA5-5A90-432B-A8B8-7811F665BDFD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4335C-3ADD-4373-843C-501BD6B60FC5}" type="doc">
      <dgm:prSet loTypeId="urn:microsoft.com/office/officeart/2018/2/layout/IconVerticalSolidList#2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C3B794E-9AB5-4F07-B6F9-C4FFC2D43F1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dirty="0"/>
            <a:t>Легочное уплотнение с участием целых долей с плеврой или без ее участия</a:t>
          </a:r>
          <a:endParaRPr lang="en-US" b="1" dirty="0"/>
        </a:p>
      </dgm:t>
    </dgm:pt>
    <dgm:pt modelId="{84BB38DD-1C79-45EF-A3D4-F5849A7ECA94}" type="parTrans" cxnId="{0AD4CC9D-D1F8-4327-B730-0F5078CE9B83}">
      <dgm:prSet/>
      <dgm:spPr/>
      <dgm:t>
        <a:bodyPr/>
        <a:lstStyle/>
        <a:p>
          <a:endParaRPr lang="en-US"/>
        </a:p>
      </dgm:t>
    </dgm:pt>
    <dgm:pt modelId="{F07B456D-32DB-4A7F-BB09-D842DE185148}" type="sibTrans" cxnId="{0AD4CC9D-D1F8-4327-B730-0F5078CE9B83}">
      <dgm:prSet/>
      <dgm:spPr/>
      <dgm:t>
        <a:bodyPr/>
        <a:lstStyle/>
        <a:p>
          <a:endParaRPr lang="en-US"/>
        </a:p>
      </dgm:t>
    </dgm:pt>
    <dgm:pt modelId="{4A59B7BE-55DE-4111-A0C2-DA55D5DA23F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dirty="0"/>
            <a:t>Начальные высокие значения лейкоцитов и высокие значения СОЭ</a:t>
          </a:r>
          <a:endParaRPr lang="en-US" b="1" dirty="0"/>
        </a:p>
      </dgm:t>
    </dgm:pt>
    <dgm:pt modelId="{1234E259-A402-4886-B057-47631579E39C}" type="parTrans" cxnId="{E2110302-CD97-4AB1-ACF4-17D471FD89B7}">
      <dgm:prSet/>
      <dgm:spPr/>
      <dgm:t>
        <a:bodyPr/>
        <a:lstStyle/>
        <a:p>
          <a:endParaRPr lang="en-US"/>
        </a:p>
      </dgm:t>
    </dgm:pt>
    <dgm:pt modelId="{62D8BB14-AE1D-4BD5-ABE8-C24512EEF9CE}" type="sibTrans" cxnId="{E2110302-CD97-4AB1-ACF4-17D471FD89B7}">
      <dgm:prSet/>
      <dgm:spPr/>
      <dgm:t>
        <a:bodyPr/>
        <a:lstStyle/>
        <a:p>
          <a:endParaRPr lang="en-US"/>
        </a:p>
      </dgm:t>
    </dgm:pt>
    <dgm:pt modelId="{9F33C35B-12E0-49AE-ABAF-5C931170650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Последующее низкое количество лейкоцитов с выраженной эозинофилией от 10 до 30%.</a:t>
          </a:r>
          <a:endParaRPr lang="en-US" b="1"/>
        </a:p>
      </dgm:t>
    </dgm:pt>
    <dgm:pt modelId="{51A007D6-2E0F-491B-9109-EC4129838EE2}" type="parTrans" cxnId="{94186AD4-5FAF-4DF9-8F14-86A4C1A5C5A4}">
      <dgm:prSet/>
      <dgm:spPr/>
      <dgm:t>
        <a:bodyPr/>
        <a:lstStyle/>
        <a:p>
          <a:endParaRPr lang="en-US"/>
        </a:p>
      </dgm:t>
    </dgm:pt>
    <dgm:pt modelId="{13DB42F6-DFC0-452C-B606-D738FAA76AFD}" type="sibTrans" cxnId="{94186AD4-5FAF-4DF9-8F14-86A4C1A5C5A4}">
      <dgm:prSet/>
      <dgm:spPr/>
      <dgm:t>
        <a:bodyPr/>
        <a:lstStyle/>
        <a:p>
          <a:endParaRPr lang="en-US"/>
        </a:p>
      </dgm:t>
    </dgm:pt>
    <dgm:pt modelId="{90A77D73-68EE-4FD5-89AB-CC73645AE53D}" type="pres">
      <dgm:prSet presAssocID="{43C4335C-3ADD-4373-843C-501BD6B60FC5}" presName="root" presStyleCnt="0">
        <dgm:presLayoutVars>
          <dgm:dir/>
          <dgm:resizeHandles val="exact"/>
        </dgm:presLayoutVars>
      </dgm:prSet>
      <dgm:spPr/>
    </dgm:pt>
    <dgm:pt modelId="{250D1101-B91C-425E-B315-97FF9F1DF0B9}" type="pres">
      <dgm:prSet presAssocID="{6C3B794E-9AB5-4F07-B6F9-C4FFC2D43F1B}" presName="compNode" presStyleCnt="0"/>
      <dgm:spPr/>
    </dgm:pt>
    <dgm:pt modelId="{D2F6AADE-141A-4C4A-B99A-AFDB1ACE959F}" type="pres">
      <dgm:prSet presAssocID="{6C3B794E-9AB5-4F07-B6F9-C4FFC2D43F1B}" presName="bgRect" presStyleLbl="bgShp" presStyleIdx="0" presStyleCnt="3"/>
      <dgm:spPr/>
    </dgm:pt>
    <dgm:pt modelId="{5C2BEEB0-EAD5-49B5-8885-9345918C6085}" type="pres">
      <dgm:prSet presAssocID="{6C3B794E-9AB5-4F07-B6F9-C4FFC2D43F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</dgm:pt>
    <dgm:pt modelId="{F6B53797-8942-4F41-873E-A248DD1E4260}" type="pres">
      <dgm:prSet presAssocID="{6C3B794E-9AB5-4F07-B6F9-C4FFC2D43F1B}" presName="spaceRect" presStyleCnt="0"/>
      <dgm:spPr/>
    </dgm:pt>
    <dgm:pt modelId="{EC557902-C110-44F5-B3FC-59F1767C7E68}" type="pres">
      <dgm:prSet presAssocID="{6C3B794E-9AB5-4F07-B6F9-C4FFC2D43F1B}" presName="parTx" presStyleLbl="revTx" presStyleIdx="0" presStyleCnt="3">
        <dgm:presLayoutVars>
          <dgm:chMax val="0"/>
          <dgm:chPref val="0"/>
        </dgm:presLayoutVars>
      </dgm:prSet>
      <dgm:spPr/>
    </dgm:pt>
    <dgm:pt modelId="{76539E39-0092-4C9E-BD00-3763E4D6CDEE}" type="pres">
      <dgm:prSet presAssocID="{F07B456D-32DB-4A7F-BB09-D842DE185148}" presName="sibTrans" presStyleCnt="0"/>
      <dgm:spPr/>
    </dgm:pt>
    <dgm:pt modelId="{C7B0F69D-35D4-4423-911D-424327AD5B9B}" type="pres">
      <dgm:prSet presAssocID="{4A59B7BE-55DE-4111-A0C2-DA55D5DA23F7}" presName="compNode" presStyleCnt="0"/>
      <dgm:spPr/>
    </dgm:pt>
    <dgm:pt modelId="{230835ED-0593-4C0D-9558-DF4B74935284}" type="pres">
      <dgm:prSet presAssocID="{4A59B7BE-55DE-4111-A0C2-DA55D5DA23F7}" presName="bgRect" presStyleLbl="bgShp" presStyleIdx="1" presStyleCnt="3"/>
      <dgm:spPr/>
    </dgm:pt>
    <dgm:pt modelId="{A176B69D-68EE-4E44-A118-8C045DB1F17E}" type="pres">
      <dgm:prSet presAssocID="{4A59B7BE-55DE-4111-A0C2-DA55D5DA23F7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25BFFB5-E7EB-480F-BA79-1EC4BEE6809F}" type="pres">
      <dgm:prSet presAssocID="{4A59B7BE-55DE-4111-A0C2-DA55D5DA23F7}" presName="spaceRect" presStyleCnt="0"/>
      <dgm:spPr/>
    </dgm:pt>
    <dgm:pt modelId="{318B9BA0-01E9-46FB-A87D-D1507ED4DFA9}" type="pres">
      <dgm:prSet presAssocID="{4A59B7BE-55DE-4111-A0C2-DA55D5DA23F7}" presName="parTx" presStyleLbl="revTx" presStyleIdx="1" presStyleCnt="3">
        <dgm:presLayoutVars>
          <dgm:chMax val="0"/>
          <dgm:chPref val="0"/>
        </dgm:presLayoutVars>
      </dgm:prSet>
      <dgm:spPr/>
    </dgm:pt>
    <dgm:pt modelId="{09284E43-16E3-443C-95F6-8DC3D4C4DAE5}" type="pres">
      <dgm:prSet presAssocID="{62D8BB14-AE1D-4BD5-ABE8-C24512EEF9CE}" presName="sibTrans" presStyleCnt="0"/>
      <dgm:spPr/>
    </dgm:pt>
    <dgm:pt modelId="{3071FBA1-277F-4364-9595-A05003FC7BEF}" type="pres">
      <dgm:prSet presAssocID="{9F33C35B-12E0-49AE-ABAF-5C9311706507}" presName="compNode" presStyleCnt="0"/>
      <dgm:spPr/>
    </dgm:pt>
    <dgm:pt modelId="{DA727CB1-BD2D-427E-8050-2013AA5D81B0}" type="pres">
      <dgm:prSet presAssocID="{9F33C35B-12E0-49AE-ABAF-5C9311706507}" presName="bgRect" presStyleLbl="bgShp" presStyleIdx="2" presStyleCnt="3"/>
      <dgm:spPr/>
    </dgm:pt>
    <dgm:pt modelId="{F9E988AE-212F-4449-87C3-8C4904265F2B}" type="pres">
      <dgm:prSet presAssocID="{9F33C35B-12E0-49AE-ABAF-5C9311706507}" presName="iconRect" presStyleLbl="node1" presStyleIdx="2" presStyleCnt="3"/>
      <dgm:spPr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02B1702F-A4EA-409E-B7AB-007690265546}" type="pres">
      <dgm:prSet presAssocID="{9F33C35B-12E0-49AE-ABAF-5C9311706507}" presName="spaceRect" presStyleCnt="0"/>
      <dgm:spPr/>
    </dgm:pt>
    <dgm:pt modelId="{B9789712-36C6-4A94-97B1-3A3FFA790F29}" type="pres">
      <dgm:prSet presAssocID="{9F33C35B-12E0-49AE-ABAF-5C931170650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2110302-CD97-4AB1-ACF4-17D471FD89B7}" srcId="{43C4335C-3ADD-4373-843C-501BD6B60FC5}" destId="{4A59B7BE-55DE-4111-A0C2-DA55D5DA23F7}" srcOrd="1" destOrd="0" parTransId="{1234E259-A402-4886-B057-47631579E39C}" sibTransId="{62D8BB14-AE1D-4BD5-ABE8-C24512EEF9CE}"/>
    <dgm:cxn modelId="{EB5E3830-2680-4464-8FDD-32BC585B5ED0}" type="presOf" srcId="{4A59B7BE-55DE-4111-A0C2-DA55D5DA23F7}" destId="{318B9BA0-01E9-46FB-A87D-D1507ED4DFA9}" srcOrd="0" destOrd="0" presId="urn:microsoft.com/office/officeart/2018/2/layout/IconVerticalSolidList#2"/>
    <dgm:cxn modelId="{0AD4CC9D-D1F8-4327-B730-0F5078CE9B83}" srcId="{43C4335C-3ADD-4373-843C-501BD6B60FC5}" destId="{6C3B794E-9AB5-4F07-B6F9-C4FFC2D43F1B}" srcOrd="0" destOrd="0" parTransId="{84BB38DD-1C79-45EF-A3D4-F5849A7ECA94}" sibTransId="{F07B456D-32DB-4A7F-BB09-D842DE185148}"/>
    <dgm:cxn modelId="{40C51ABE-538A-402F-9E1E-1CD65CC0869F}" type="presOf" srcId="{43C4335C-3ADD-4373-843C-501BD6B60FC5}" destId="{90A77D73-68EE-4FD5-89AB-CC73645AE53D}" srcOrd="0" destOrd="0" presId="urn:microsoft.com/office/officeart/2018/2/layout/IconVerticalSolidList#2"/>
    <dgm:cxn modelId="{6CF4F8D2-C8C8-437F-82B7-F57EE5355B91}" type="presOf" srcId="{9F33C35B-12E0-49AE-ABAF-5C9311706507}" destId="{B9789712-36C6-4A94-97B1-3A3FFA790F29}" srcOrd="0" destOrd="0" presId="urn:microsoft.com/office/officeart/2018/2/layout/IconVerticalSolidList#2"/>
    <dgm:cxn modelId="{94186AD4-5FAF-4DF9-8F14-86A4C1A5C5A4}" srcId="{43C4335C-3ADD-4373-843C-501BD6B60FC5}" destId="{9F33C35B-12E0-49AE-ABAF-5C9311706507}" srcOrd="2" destOrd="0" parTransId="{51A007D6-2E0F-491B-9109-EC4129838EE2}" sibTransId="{13DB42F6-DFC0-452C-B606-D738FAA76AFD}"/>
    <dgm:cxn modelId="{652520DA-C643-4E5C-A6A7-E35B8C8D9810}" type="presOf" srcId="{6C3B794E-9AB5-4F07-B6F9-C4FFC2D43F1B}" destId="{EC557902-C110-44F5-B3FC-59F1767C7E68}" srcOrd="0" destOrd="0" presId="urn:microsoft.com/office/officeart/2018/2/layout/IconVerticalSolidList#2"/>
    <dgm:cxn modelId="{C589DA18-FBFE-459F-8A15-F4EB7D9071DE}" type="presParOf" srcId="{90A77D73-68EE-4FD5-89AB-CC73645AE53D}" destId="{250D1101-B91C-425E-B315-97FF9F1DF0B9}" srcOrd="0" destOrd="0" presId="urn:microsoft.com/office/officeart/2018/2/layout/IconVerticalSolidList#2"/>
    <dgm:cxn modelId="{43AF7980-42AB-48B2-8055-B84B86867C19}" type="presParOf" srcId="{250D1101-B91C-425E-B315-97FF9F1DF0B9}" destId="{D2F6AADE-141A-4C4A-B99A-AFDB1ACE959F}" srcOrd="0" destOrd="0" presId="urn:microsoft.com/office/officeart/2018/2/layout/IconVerticalSolidList#2"/>
    <dgm:cxn modelId="{11D8441E-60FC-402B-8714-6DB4CFC1A1EB}" type="presParOf" srcId="{250D1101-B91C-425E-B315-97FF9F1DF0B9}" destId="{5C2BEEB0-EAD5-49B5-8885-9345918C6085}" srcOrd="1" destOrd="0" presId="urn:microsoft.com/office/officeart/2018/2/layout/IconVerticalSolidList#2"/>
    <dgm:cxn modelId="{C3685306-376A-4E5A-91E3-357567F603A5}" type="presParOf" srcId="{250D1101-B91C-425E-B315-97FF9F1DF0B9}" destId="{F6B53797-8942-4F41-873E-A248DD1E4260}" srcOrd="2" destOrd="0" presId="urn:microsoft.com/office/officeart/2018/2/layout/IconVerticalSolidList#2"/>
    <dgm:cxn modelId="{21B68D54-EA2B-4553-8C5A-247AFAC096D9}" type="presParOf" srcId="{250D1101-B91C-425E-B315-97FF9F1DF0B9}" destId="{EC557902-C110-44F5-B3FC-59F1767C7E68}" srcOrd="3" destOrd="0" presId="urn:microsoft.com/office/officeart/2018/2/layout/IconVerticalSolidList#2"/>
    <dgm:cxn modelId="{9DEAE934-2DEB-4EB3-B3F9-90C23B0AB908}" type="presParOf" srcId="{90A77D73-68EE-4FD5-89AB-CC73645AE53D}" destId="{76539E39-0092-4C9E-BD00-3763E4D6CDEE}" srcOrd="1" destOrd="0" presId="urn:microsoft.com/office/officeart/2018/2/layout/IconVerticalSolidList#2"/>
    <dgm:cxn modelId="{EEC51A57-1DB7-47B5-BDF7-A53A921ED999}" type="presParOf" srcId="{90A77D73-68EE-4FD5-89AB-CC73645AE53D}" destId="{C7B0F69D-35D4-4423-911D-424327AD5B9B}" srcOrd="2" destOrd="0" presId="urn:microsoft.com/office/officeart/2018/2/layout/IconVerticalSolidList#2"/>
    <dgm:cxn modelId="{1C384F23-65BD-49AF-9B7C-9F214E7B04F0}" type="presParOf" srcId="{C7B0F69D-35D4-4423-911D-424327AD5B9B}" destId="{230835ED-0593-4C0D-9558-DF4B74935284}" srcOrd="0" destOrd="0" presId="urn:microsoft.com/office/officeart/2018/2/layout/IconVerticalSolidList#2"/>
    <dgm:cxn modelId="{F0B9257C-B1FE-49FD-805F-B0329DEE479E}" type="presParOf" srcId="{C7B0F69D-35D4-4423-911D-424327AD5B9B}" destId="{A176B69D-68EE-4E44-A118-8C045DB1F17E}" srcOrd="1" destOrd="0" presId="urn:microsoft.com/office/officeart/2018/2/layout/IconVerticalSolidList#2"/>
    <dgm:cxn modelId="{47C68DF7-4A61-4E2E-A971-2885CB842588}" type="presParOf" srcId="{C7B0F69D-35D4-4423-911D-424327AD5B9B}" destId="{A25BFFB5-E7EB-480F-BA79-1EC4BEE6809F}" srcOrd="2" destOrd="0" presId="urn:microsoft.com/office/officeart/2018/2/layout/IconVerticalSolidList#2"/>
    <dgm:cxn modelId="{F8004453-2FA4-470E-8AA0-73EAD1F88F62}" type="presParOf" srcId="{C7B0F69D-35D4-4423-911D-424327AD5B9B}" destId="{318B9BA0-01E9-46FB-A87D-D1507ED4DFA9}" srcOrd="3" destOrd="0" presId="urn:microsoft.com/office/officeart/2018/2/layout/IconVerticalSolidList#2"/>
    <dgm:cxn modelId="{08FE5091-C3B2-4C68-A880-A56E34B819E6}" type="presParOf" srcId="{90A77D73-68EE-4FD5-89AB-CC73645AE53D}" destId="{09284E43-16E3-443C-95F6-8DC3D4C4DAE5}" srcOrd="3" destOrd="0" presId="urn:microsoft.com/office/officeart/2018/2/layout/IconVerticalSolidList#2"/>
    <dgm:cxn modelId="{E6C90A27-8FD3-4F57-9D2F-BF7599EA1FFB}" type="presParOf" srcId="{90A77D73-68EE-4FD5-89AB-CC73645AE53D}" destId="{3071FBA1-277F-4364-9595-A05003FC7BEF}" srcOrd="4" destOrd="0" presId="urn:microsoft.com/office/officeart/2018/2/layout/IconVerticalSolidList#2"/>
    <dgm:cxn modelId="{738A5739-18E3-4140-8570-D18043181A1D}" type="presParOf" srcId="{3071FBA1-277F-4364-9595-A05003FC7BEF}" destId="{DA727CB1-BD2D-427E-8050-2013AA5D81B0}" srcOrd="0" destOrd="0" presId="urn:microsoft.com/office/officeart/2018/2/layout/IconVerticalSolidList#2"/>
    <dgm:cxn modelId="{8C48AA0F-767B-465A-8A00-7E28E76C357F}" type="presParOf" srcId="{3071FBA1-277F-4364-9595-A05003FC7BEF}" destId="{F9E988AE-212F-4449-87C3-8C4904265F2B}" srcOrd="1" destOrd="0" presId="urn:microsoft.com/office/officeart/2018/2/layout/IconVerticalSolidList#2"/>
    <dgm:cxn modelId="{222FBAE8-0209-433D-B2DF-02F79EFBF1A5}" type="presParOf" srcId="{3071FBA1-277F-4364-9595-A05003FC7BEF}" destId="{02B1702F-A4EA-409E-B7AB-007690265546}" srcOrd="2" destOrd="0" presId="urn:microsoft.com/office/officeart/2018/2/layout/IconVerticalSolidList#2"/>
    <dgm:cxn modelId="{8AD0E518-DA78-43F7-8C43-7B00456ED68D}" type="presParOf" srcId="{3071FBA1-277F-4364-9595-A05003FC7BEF}" destId="{B9789712-36C6-4A94-97B1-3A3FFA790F29}" srcOrd="3" destOrd="0" presId="urn:microsoft.com/office/officeart/2018/2/layout/IconVerticalSolid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AEFAD9-850B-465E-B77B-9DF8A435E43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8F1F9C-8E6C-4DEC-A218-B28E404C6F89}">
      <dgm:prSet/>
      <dgm:spPr/>
      <dgm:t>
        <a:bodyPr/>
        <a:lstStyle/>
        <a:p>
          <a:r>
            <a:rPr lang="ru-RU"/>
            <a:t>Пневмония является причиной 60% смертей, связанных с корью. </a:t>
          </a:r>
          <a:endParaRPr lang="en-US"/>
        </a:p>
      </dgm:t>
    </dgm:pt>
    <dgm:pt modelId="{C67AAE4E-E2CF-4E19-BF31-AD04644522BE}" type="parTrans" cxnId="{83BF08E6-D9B8-4FD3-BB82-E55CE6AC4FCF}">
      <dgm:prSet/>
      <dgm:spPr/>
      <dgm:t>
        <a:bodyPr/>
        <a:lstStyle/>
        <a:p>
          <a:endParaRPr lang="en-US"/>
        </a:p>
      </dgm:t>
    </dgm:pt>
    <dgm:pt modelId="{6EC12EDA-36D5-41F3-AF78-FB623E6CD708}" type="sibTrans" cxnId="{83BF08E6-D9B8-4FD3-BB82-E55CE6AC4FCF}">
      <dgm:prSet/>
      <dgm:spPr/>
      <dgm:t>
        <a:bodyPr/>
        <a:lstStyle/>
        <a:p>
          <a:endParaRPr lang="en-US"/>
        </a:p>
      </dgm:t>
    </dgm:pt>
    <dgm:pt modelId="{3D795911-6E02-40C7-86A2-382C7FFF27F1}">
      <dgm:prSet/>
      <dgm:spPr/>
      <dgm:t>
        <a:bodyPr/>
        <a:lstStyle/>
        <a:p>
          <a:r>
            <a:rPr lang="ru-RU" b="1" dirty="0"/>
            <a:t>Острый энцефалит</a:t>
          </a:r>
          <a:endParaRPr lang="en-US" dirty="0"/>
        </a:p>
      </dgm:t>
    </dgm:pt>
    <dgm:pt modelId="{9692D82A-0BBE-4BB6-9542-140C29C1DD1A}" type="parTrans" cxnId="{FA82A511-B07E-459D-B41B-6FE489CB2716}">
      <dgm:prSet/>
      <dgm:spPr/>
      <dgm:t>
        <a:bodyPr/>
        <a:lstStyle/>
        <a:p>
          <a:endParaRPr lang="en-US"/>
        </a:p>
      </dgm:t>
    </dgm:pt>
    <dgm:pt modelId="{70691C88-C914-49FB-B094-AFCF1EFA3793}" type="sibTrans" cxnId="{FA82A511-B07E-459D-B41B-6FE489CB2716}">
      <dgm:prSet/>
      <dgm:spPr/>
      <dgm:t>
        <a:bodyPr/>
        <a:lstStyle/>
        <a:p>
          <a:endParaRPr lang="en-US"/>
        </a:p>
      </dgm:t>
    </dgm:pt>
    <dgm:pt modelId="{790F53DD-8887-4211-81C7-8170BFEE1E9A}">
      <dgm:prSet/>
      <dgm:spPr/>
      <dgm:t>
        <a:bodyPr/>
        <a:lstStyle/>
        <a:p>
          <a:r>
            <a:rPr lang="ru-RU" b="1"/>
            <a:t>Подострый склерозирующий панэнцефалит</a:t>
          </a:r>
          <a:endParaRPr lang="en-US"/>
        </a:p>
      </dgm:t>
    </dgm:pt>
    <dgm:pt modelId="{83C824C1-D821-4C92-91E4-2523C2B3E31B}" type="parTrans" cxnId="{88B53B8D-DDCB-4154-9EA7-07097BB4AEDD}">
      <dgm:prSet/>
      <dgm:spPr/>
      <dgm:t>
        <a:bodyPr/>
        <a:lstStyle/>
        <a:p>
          <a:endParaRPr lang="en-US"/>
        </a:p>
      </dgm:t>
    </dgm:pt>
    <dgm:pt modelId="{2D56978C-467E-4AF5-9437-E72390E14867}" type="sibTrans" cxnId="{88B53B8D-DDCB-4154-9EA7-07097BB4AEDD}">
      <dgm:prSet/>
      <dgm:spPr/>
      <dgm:t>
        <a:bodyPr/>
        <a:lstStyle/>
        <a:p>
          <a:endParaRPr lang="en-US"/>
        </a:p>
      </dgm:t>
    </dgm:pt>
    <dgm:pt modelId="{E7582EE6-3DC7-46C4-BE63-F66BF309CEC5}">
      <dgm:prSet/>
      <dgm:spPr/>
      <dgm:t>
        <a:bodyPr/>
        <a:lstStyle/>
        <a:p>
          <a:r>
            <a:rPr lang="ru-RU" b="1"/>
            <a:t>Диарея и стоматит </a:t>
          </a:r>
          <a:endParaRPr lang="en-US"/>
        </a:p>
      </dgm:t>
    </dgm:pt>
    <dgm:pt modelId="{B49DA526-35DE-4F71-A8BB-5714FDA4EF42}" type="parTrans" cxnId="{3AF22244-C443-4309-8347-37F89E2E2E7B}">
      <dgm:prSet/>
      <dgm:spPr/>
      <dgm:t>
        <a:bodyPr/>
        <a:lstStyle/>
        <a:p>
          <a:endParaRPr lang="en-US"/>
        </a:p>
      </dgm:t>
    </dgm:pt>
    <dgm:pt modelId="{A0FC24FA-B473-47E2-A6E2-5AA5A8997224}" type="sibTrans" cxnId="{3AF22244-C443-4309-8347-37F89E2E2E7B}">
      <dgm:prSet/>
      <dgm:spPr/>
      <dgm:t>
        <a:bodyPr/>
        <a:lstStyle/>
        <a:p>
          <a:endParaRPr lang="en-US"/>
        </a:p>
      </dgm:t>
    </dgm:pt>
    <dgm:pt modelId="{EC494FAB-3DA1-427C-A741-664BF0A5DBB7}">
      <dgm:prSet/>
      <dgm:spPr/>
      <dgm:t>
        <a:bodyPr/>
        <a:lstStyle/>
        <a:p>
          <a:r>
            <a:rPr lang="ru-RU" b="1"/>
            <a:t>Субклинический гепатит</a:t>
          </a:r>
          <a:r>
            <a:rPr lang="ru-RU"/>
            <a:t> встречается как минимум у 30% взрослых</a:t>
          </a:r>
          <a:endParaRPr lang="en-US"/>
        </a:p>
      </dgm:t>
    </dgm:pt>
    <dgm:pt modelId="{937C51B3-3FEB-4946-9844-AD734DD8C440}" type="parTrans" cxnId="{403CD239-08B6-421D-B233-11A509B33794}">
      <dgm:prSet/>
      <dgm:spPr/>
      <dgm:t>
        <a:bodyPr/>
        <a:lstStyle/>
        <a:p>
          <a:endParaRPr lang="en-US"/>
        </a:p>
      </dgm:t>
    </dgm:pt>
    <dgm:pt modelId="{2E3F478A-25E5-4EB0-8F75-A72129513D39}" type="sibTrans" cxnId="{403CD239-08B6-421D-B233-11A509B33794}">
      <dgm:prSet/>
      <dgm:spPr/>
      <dgm:t>
        <a:bodyPr/>
        <a:lstStyle/>
        <a:p>
          <a:endParaRPr lang="en-US"/>
        </a:p>
      </dgm:t>
    </dgm:pt>
    <dgm:pt modelId="{22B3DC40-82C9-4E65-9B76-368DFD005689}" type="pres">
      <dgm:prSet presAssocID="{EBAEFAD9-850B-465E-B77B-9DF8A435E436}" presName="linear" presStyleCnt="0">
        <dgm:presLayoutVars>
          <dgm:animLvl val="lvl"/>
          <dgm:resizeHandles val="exact"/>
        </dgm:presLayoutVars>
      </dgm:prSet>
      <dgm:spPr/>
    </dgm:pt>
    <dgm:pt modelId="{E6CA5C9C-05DC-4F7A-9EC7-6335963D4AC8}" type="pres">
      <dgm:prSet presAssocID="{B78F1F9C-8E6C-4DEC-A218-B28E404C6F8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3FCAD9-8B76-4800-BBA1-FDD0C01C37ED}" type="pres">
      <dgm:prSet presAssocID="{6EC12EDA-36D5-41F3-AF78-FB623E6CD708}" presName="spacer" presStyleCnt="0"/>
      <dgm:spPr/>
    </dgm:pt>
    <dgm:pt modelId="{51824437-4143-48EB-9C49-53F56A119865}" type="pres">
      <dgm:prSet presAssocID="{3D795911-6E02-40C7-86A2-382C7FFF27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A21977F-5DB5-4791-8280-272E118EFC2A}" type="pres">
      <dgm:prSet presAssocID="{70691C88-C914-49FB-B094-AFCF1EFA3793}" presName="spacer" presStyleCnt="0"/>
      <dgm:spPr/>
    </dgm:pt>
    <dgm:pt modelId="{CA3F4530-AE5C-4595-A0A3-D69D76372F07}" type="pres">
      <dgm:prSet presAssocID="{790F53DD-8887-4211-81C7-8170BFEE1E9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51FBB3-2B54-42ED-8DD4-FCDCDB1BB809}" type="pres">
      <dgm:prSet presAssocID="{2D56978C-467E-4AF5-9437-E72390E14867}" presName="spacer" presStyleCnt="0"/>
      <dgm:spPr/>
    </dgm:pt>
    <dgm:pt modelId="{38DAA6DE-88F2-413A-8D8F-3068EB2B6E13}" type="pres">
      <dgm:prSet presAssocID="{E7582EE6-3DC7-46C4-BE63-F66BF309CEC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3D34E6-FBED-4C3E-AA5A-14DBD887BD1D}" type="pres">
      <dgm:prSet presAssocID="{A0FC24FA-B473-47E2-A6E2-5AA5A8997224}" presName="spacer" presStyleCnt="0"/>
      <dgm:spPr/>
    </dgm:pt>
    <dgm:pt modelId="{F853F41D-2D05-4589-9335-EE6BD07C8510}" type="pres">
      <dgm:prSet presAssocID="{EC494FAB-3DA1-427C-A741-664BF0A5DB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3F5D50F-9D1C-4DA7-8A07-7A5B6DAE75B4}" type="presOf" srcId="{B78F1F9C-8E6C-4DEC-A218-B28E404C6F89}" destId="{E6CA5C9C-05DC-4F7A-9EC7-6335963D4AC8}" srcOrd="0" destOrd="0" presId="urn:microsoft.com/office/officeart/2005/8/layout/vList2"/>
    <dgm:cxn modelId="{FA82A511-B07E-459D-B41B-6FE489CB2716}" srcId="{EBAEFAD9-850B-465E-B77B-9DF8A435E436}" destId="{3D795911-6E02-40C7-86A2-382C7FFF27F1}" srcOrd="1" destOrd="0" parTransId="{9692D82A-0BBE-4BB6-9542-140C29C1DD1A}" sibTransId="{70691C88-C914-49FB-B094-AFCF1EFA3793}"/>
    <dgm:cxn modelId="{A3552635-485B-4E47-B6FF-8F7C4C987BAA}" type="presOf" srcId="{E7582EE6-3DC7-46C4-BE63-F66BF309CEC5}" destId="{38DAA6DE-88F2-413A-8D8F-3068EB2B6E13}" srcOrd="0" destOrd="0" presId="urn:microsoft.com/office/officeart/2005/8/layout/vList2"/>
    <dgm:cxn modelId="{403CD239-08B6-421D-B233-11A509B33794}" srcId="{EBAEFAD9-850B-465E-B77B-9DF8A435E436}" destId="{EC494FAB-3DA1-427C-A741-664BF0A5DBB7}" srcOrd="4" destOrd="0" parTransId="{937C51B3-3FEB-4946-9844-AD734DD8C440}" sibTransId="{2E3F478A-25E5-4EB0-8F75-A72129513D39}"/>
    <dgm:cxn modelId="{045ADA43-4340-4DA4-A52E-8BA20D3A1E03}" type="presOf" srcId="{EBAEFAD9-850B-465E-B77B-9DF8A435E436}" destId="{22B3DC40-82C9-4E65-9B76-368DFD005689}" srcOrd="0" destOrd="0" presId="urn:microsoft.com/office/officeart/2005/8/layout/vList2"/>
    <dgm:cxn modelId="{3AF22244-C443-4309-8347-37F89E2E2E7B}" srcId="{EBAEFAD9-850B-465E-B77B-9DF8A435E436}" destId="{E7582EE6-3DC7-46C4-BE63-F66BF309CEC5}" srcOrd="3" destOrd="0" parTransId="{B49DA526-35DE-4F71-A8BB-5714FDA4EF42}" sibTransId="{A0FC24FA-B473-47E2-A6E2-5AA5A8997224}"/>
    <dgm:cxn modelId="{40990249-8DBD-4686-B3CD-529AB78DAB0B}" type="presOf" srcId="{3D795911-6E02-40C7-86A2-382C7FFF27F1}" destId="{51824437-4143-48EB-9C49-53F56A119865}" srcOrd="0" destOrd="0" presId="urn:microsoft.com/office/officeart/2005/8/layout/vList2"/>
    <dgm:cxn modelId="{88B53B8D-DDCB-4154-9EA7-07097BB4AEDD}" srcId="{EBAEFAD9-850B-465E-B77B-9DF8A435E436}" destId="{790F53DD-8887-4211-81C7-8170BFEE1E9A}" srcOrd="2" destOrd="0" parTransId="{83C824C1-D821-4C92-91E4-2523C2B3E31B}" sibTransId="{2D56978C-467E-4AF5-9437-E72390E14867}"/>
    <dgm:cxn modelId="{2C01D695-BF5F-4F59-9DCD-3E4C7D8D22CF}" type="presOf" srcId="{790F53DD-8887-4211-81C7-8170BFEE1E9A}" destId="{CA3F4530-AE5C-4595-A0A3-D69D76372F07}" srcOrd="0" destOrd="0" presId="urn:microsoft.com/office/officeart/2005/8/layout/vList2"/>
    <dgm:cxn modelId="{3D320BE4-DBA9-4549-94E2-47FE252EA284}" type="presOf" srcId="{EC494FAB-3DA1-427C-A741-664BF0A5DBB7}" destId="{F853F41D-2D05-4589-9335-EE6BD07C8510}" srcOrd="0" destOrd="0" presId="urn:microsoft.com/office/officeart/2005/8/layout/vList2"/>
    <dgm:cxn modelId="{83BF08E6-D9B8-4FD3-BB82-E55CE6AC4FCF}" srcId="{EBAEFAD9-850B-465E-B77B-9DF8A435E436}" destId="{B78F1F9C-8E6C-4DEC-A218-B28E404C6F89}" srcOrd="0" destOrd="0" parTransId="{C67AAE4E-E2CF-4E19-BF31-AD04644522BE}" sibTransId="{6EC12EDA-36D5-41F3-AF78-FB623E6CD708}"/>
    <dgm:cxn modelId="{82EF340B-3099-4BD0-8E49-30286E6B5945}" type="presParOf" srcId="{22B3DC40-82C9-4E65-9B76-368DFD005689}" destId="{E6CA5C9C-05DC-4F7A-9EC7-6335963D4AC8}" srcOrd="0" destOrd="0" presId="urn:microsoft.com/office/officeart/2005/8/layout/vList2"/>
    <dgm:cxn modelId="{6C37E8D0-1E3C-4CED-8E93-DE43154C4841}" type="presParOf" srcId="{22B3DC40-82C9-4E65-9B76-368DFD005689}" destId="{883FCAD9-8B76-4800-BBA1-FDD0C01C37ED}" srcOrd="1" destOrd="0" presId="urn:microsoft.com/office/officeart/2005/8/layout/vList2"/>
    <dgm:cxn modelId="{E5D1C6C9-8C89-46D7-AA9E-FA1D9DB3EE82}" type="presParOf" srcId="{22B3DC40-82C9-4E65-9B76-368DFD005689}" destId="{51824437-4143-48EB-9C49-53F56A119865}" srcOrd="2" destOrd="0" presId="urn:microsoft.com/office/officeart/2005/8/layout/vList2"/>
    <dgm:cxn modelId="{9CF82E9D-C99E-4B1A-9528-9A040C0F6307}" type="presParOf" srcId="{22B3DC40-82C9-4E65-9B76-368DFD005689}" destId="{9A21977F-5DB5-4791-8280-272E118EFC2A}" srcOrd="3" destOrd="0" presId="urn:microsoft.com/office/officeart/2005/8/layout/vList2"/>
    <dgm:cxn modelId="{EB056B12-FCD4-4922-B663-FB69D0CD8C9B}" type="presParOf" srcId="{22B3DC40-82C9-4E65-9B76-368DFD005689}" destId="{CA3F4530-AE5C-4595-A0A3-D69D76372F07}" srcOrd="4" destOrd="0" presId="urn:microsoft.com/office/officeart/2005/8/layout/vList2"/>
    <dgm:cxn modelId="{58A867F6-12D7-4A5A-B9C9-BBED07DDD2F2}" type="presParOf" srcId="{22B3DC40-82C9-4E65-9B76-368DFD005689}" destId="{DF51FBB3-2B54-42ED-8DD4-FCDCDB1BB809}" srcOrd="5" destOrd="0" presId="urn:microsoft.com/office/officeart/2005/8/layout/vList2"/>
    <dgm:cxn modelId="{6FFF3F1D-575D-46A3-9A51-070AA8B1E7AD}" type="presParOf" srcId="{22B3DC40-82C9-4E65-9B76-368DFD005689}" destId="{38DAA6DE-88F2-413A-8D8F-3068EB2B6E13}" srcOrd="6" destOrd="0" presId="urn:microsoft.com/office/officeart/2005/8/layout/vList2"/>
    <dgm:cxn modelId="{0062AEA7-3B8A-42B1-8F16-B23E11F64838}" type="presParOf" srcId="{22B3DC40-82C9-4E65-9B76-368DFD005689}" destId="{F63D34E6-FBED-4C3E-AA5A-14DBD887BD1D}" srcOrd="7" destOrd="0" presId="urn:microsoft.com/office/officeart/2005/8/layout/vList2"/>
    <dgm:cxn modelId="{02EE15D1-9C33-4FBC-8508-FF7E891FD41A}" type="presParOf" srcId="{22B3DC40-82C9-4E65-9B76-368DFD005689}" destId="{F853F41D-2D05-4589-9335-EE6BD07C85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EA42D-94EC-41C4-9B7C-F9C960407678}">
      <dsp:nvSpPr>
        <dsp:cNvPr id="0" name=""/>
        <dsp:cNvSpPr/>
      </dsp:nvSpPr>
      <dsp:spPr>
        <a:xfrm>
          <a:off x="0" y="4775"/>
          <a:ext cx="6513603" cy="682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6CB11-7DD8-4807-BB40-F65B58FBA2DA}">
      <dsp:nvSpPr>
        <dsp:cNvPr id="0" name=""/>
        <dsp:cNvSpPr/>
      </dsp:nvSpPr>
      <dsp:spPr>
        <a:xfrm>
          <a:off x="206455" y="158337"/>
          <a:ext cx="375740" cy="3753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BEA30-B560-4BAD-B378-F11A000C5581}">
      <dsp:nvSpPr>
        <dsp:cNvPr id="0" name=""/>
        <dsp:cNvSpPr/>
      </dsp:nvSpPr>
      <dsp:spPr>
        <a:xfrm>
          <a:off x="788651" y="4775"/>
          <a:ext cx="5654097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Короткий продром 1 -2 дня</a:t>
          </a:r>
          <a:endParaRPr lang="en-US" sz="2800" b="1" kern="1200" dirty="0"/>
        </a:p>
      </dsp:txBody>
      <dsp:txXfrm>
        <a:off x="788651" y="4775"/>
        <a:ext cx="5654097" cy="810465"/>
      </dsp:txXfrm>
    </dsp:sp>
    <dsp:sp modelId="{AF231A03-AEFA-40F7-8A9D-AC7272FF4978}">
      <dsp:nvSpPr>
        <dsp:cNvPr id="0" name=""/>
        <dsp:cNvSpPr/>
      </dsp:nvSpPr>
      <dsp:spPr>
        <a:xfrm>
          <a:off x="0" y="1017857"/>
          <a:ext cx="6513603" cy="682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AAA6-C15F-4360-B3E3-0857DC1BBCFC}">
      <dsp:nvSpPr>
        <dsp:cNvPr id="0" name=""/>
        <dsp:cNvSpPr/>
      </dsp:nvSpPr>
      <dsp:spPr>
        <a:xfrm>
          <a:off x="206455" y="1171419"/>
          <a:ext cx="375740" cy="3753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85628-0DBF-4820-920E-CA80CED79323}">
      <dsp:nvSpPr>
        <dsp:cNvPr id="0" name=""/>
        <dsp:cNvSpPr/>
      </dsp:nvSpPr>
      <dsp:spPr>
        <a:xfrm>
          <a:off x="788651" y="1017857"/>
          <a:ext cx="5654097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Сыпь начинается на дистальных конечностях,  распространяется центростремительно, без поражения шеи, лица и головы.</a:t>
          </a:r>
          <a:endParaRPr lang="en-US" sz="1600" b="1" kern="1200" dirty="0"/>
        </a:p>
      </dsp:txBody>
      <dsp:txXfrm>
        <a:off x="788651" y="1017857"/>
        <a:ext cx="5654097" cy="810465"/>
      </dsp:txXfrm>
    </dsp:sp>
    <dsp:sp modelId="{DD6514C0-F582-4513-AD20-BA9AB2EDD265}">
      <dsp:nvSpPr>
        <dsp:cNvPr id="0" name=""/>
        <dsp:cNvSpPr/>
      </dsp:nvSpPr>
      <dsp:spPr>
        <a:xfrm>
          <a:off x="0" y="2030939"/>
          <a:ext cx="6513603" cy="682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17B42-F16C-4E84-9E09-A9BF18A196FF}">
      <dsp:nvSpPr>
        <dsp:cNvPr id="0" name=""/>
        <dsp:cNvSpPr/>
      </dsp:nvSpPr>
      <dsp:spPr>
        <a:xfrm>
          <a:off x="206455" y="2184501"/>
          <a:ext cx="375740" cy="3753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05DDA-BE08-4ED0-B9BD-04D73E41A875}">
      <dsp:nvSpPr>
        <dsp:cNvPr id="0" name=""/>
        <dsp:cNvSpPr/>
      </dsp:nvSpPr>
      <dsp:spPr>
        <a:xfrm>
          <a:off x="788651" y="2030939"/>
          <a:ext cx="5654097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Сыпь - петехиальная, макулопапулезная, крапивница, везикулярная</a:t>
          </a:r>
          <a:endParaRPr lang="en-US" sz="1900" b="1" kern="1200"/>
        </a:p>
      </dsp:txBody>
      <dsp:txXfrm>
        <a:off x="788651" y="2030939"/>
        <a:ext cx="5654097" cy="810465"/>
      </dsp:txXfrm>
    </dsp:sp>
    <dsp:sp modelId="{997754E2-8FDD-4226-AC80-4618BFBE8244}">
      <dsp:nvSpPr>
        <dsp:cNvPr id="0" name=""/>
        <dsp:cNvSpPr/>
      </dsp:nvSpPr>
      <dsp:spPr>
        <a:xfrm>
          <a:off x="0" y="3044021"/>
          <a:ext cx="6513603" cy="682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9A2CE-F701-45DC-B24F-402C1C0D4016}">
      <dsp:nvSpPr>
        <dsp:cNvPr id="0" name=""/>
        <dsp:cNvSpPr/>
      </dsp:nvSpPr>
      <dsp:spPr>
        <a:xfrm>
          <a:off x="206455" y="3197583"/>
          <a:ext cx="375740" cy="3753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D3A0D-AC56-4655-A8EB-ADE83CA3D755}">
      <dsp:nvSpPr>
        <dsp:cNvPr id="0" name=""/>
        <dsp:cNvSpPr/>
      </dsp:nvSpPr>
      <dsp:spPr>
        <a:xfrm>
          <a:off x="788651" y="3044021"/>
          <a:ext cx="5654097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Высокая Т, отек конечностей</a:t>
          </a:r>
          <a:endParaRPr lang="en-US" sz="1900" b="1" kern="1200"/>
        </a:p>
      </dsp:txBody>
      <dsp:txXfrm>
        <a:off x="788651" y="3044021"/>
        <a:ext cx="5654097" cy="810465"/>
      </dsp:txXfrm>
    </dsp:sp>
    <dsp:sp modelId="{E15B0267-312D-4496-B774-316CE8A68193}">
      <dsp:nvSpPr>
        <dsp:cNvPr id="0" name=""/>
        <dsp:cNvSpPr/>
      </dsp:nvSpPr>
      <dsp:spPr>
        <a:xfrm>
          <a:off x="0" y="4057102"/>
          <a:ext cx="6513603" cy="682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B835C-2BA8-4BF1-96A9-E10241F2A8F2}">
      <dsp:nvSpPr>
        <dsp:cNvPr id="0" name=""/>
        <dsp:cNvSpPr/>
      </dsp:nvSpPr>
      <dsp:spPr>
        <a:xfrm>
          <a:off x="206455" y="4210664"/>
          <a:ext cx="375740" cy="3753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4947F-EDCB-4233-910B-52B176AD3D0F}">
      <dsp:nvSpPr>
        <dsp:cNvPr id="0" name=""/>
        <dsp:cNvSpPr/>
      </dsp:nvSpPr>
      <dsp:spPr>
        <a:xfrm>
          <a:off x="788651" y="4057102"/>
          <a:ext cx="5654097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Осложнения - пневмония и гепатит</a:t>
          </a:r>
          <a:endParaRPr lang="en-US" sz="1900" b="1" kern="1200"/>
        </a:p>
      </dsp:txBody>
      <dsp:txXfrm>
        <a:off x="788651" y="4057102"/>
        <a:ext cx="5654097" cy="810465"/>
      </dsp:txXfrm>
    </dsp:sp>
    <dsp:sp modelId="{E8DA7650-5CB7-4740-A5E7-6DC4800BC3F2}">
      <dsp:nvSpPr>
        <dsp:cNvPr id="0" name=""/>
        <dsp:cNvSpPr/>
      </dsp:nvSpPr>
      <dsp:spPr>
        <a:xfrm>
          <a:off x="0" y="5070184"/>
          <a:ext cx="6513603" cy="6824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91014-45B1-4952-9BBD-3A9FB1A15753}">
      <dsp:nvSpPr>
        <dsp:cNvPr id="0" name=""/>
        <dsp:cNvSpPr/>
      </dsp:nvSpPr>
      <dsp:spPr>
        <a:xfrm>
          <a:off x="206455" y="5223746"/>
          <a:ext cx="375740" cy="3753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29AA5-5A90-432B-A8B8-7811F665BDFD}">
      <dsp:nvSpPr>
        <dsp:cNvPr id="0" name=""/>
        <dsp:cNvSpPr/>
      </dsp:nvSpPr>
      <dsp:spPr>
        <a:xfrm>
          <a:off x="788651" y="5070184"/>
          <a:ext cx="5654097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Течение атипичной кори более продолжительное/ четыре-пять дней.</a:t>
          </a:r>
          <a:endParaRPr lang="en-US" sz="1900" kern="1200" dirty="0"/>
        </a:p>
      </dsp:txBody>
      <dsp:txXfrm>
        <a:off x="788651" y="5070184"/>
        <a:ext cx="5654097" cy="810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6AADE-141A-4C4A-B99A-AFDB1ACE959F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BEEB0-EAD5-49B5-8885-9345918C608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57902-C110-44F5-B3FC-59F1767C7E68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Легочное уплотнение с участием целых долей с плеврой или без ее участия</a:t>
          </a:r>
          <a:endParaRPr lang="en-US" sz="2200" b="1" kern="1200" dirty="0"/>
        </a:p>
      </dsp:txBody>
      <dsp:txXfrm>
        <a:off x="1941716" y="718"/>
        <a:ext cx="4571887" cy="1681139"/>
      </dsp:txXfrm>
    </dsp:sp>
    <dsp:sp modelId="{230835ED-0593-4C0D-9558-DF4B74935284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6B69D-68EE-4E44-A118-8C045DB1F17E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9BA0-01E9-46FB-A87D-D1507ED4DFA9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Начальные высокие значения лейкоцитов и высокие значения СОЭ</a:t>
          </a:r>
          <a:endParaRPr lang="en-US" sz="2200" b="1" kern="1200" dirty="0"/>
        </a:p>
      </dsp:txBody>
      <dsp:txXfrm>
        <a:off x="1941716" y="2102143"/>
        <a:ext cx="4571887" cy="1681139"/>
      </dsp:txXfrm>
    </dsp:sp>
    <dsp:sp modelId="{DA727CB1-BD2D-427E-8050-2013AA5D81B0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988AE-212F-4449-87C3-8C4904265F2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89712-36C6-4A94-97B1-3A3FFA790F29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/>
            <a:t>Последующее низкое количество лейкоцитов с выраженной эозинофилией от 10 до 30%.</a:t>
          </a:r>
          <a:endParaRPr lang="en-US" sz="2200" b="1" kern="120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A5C9C-05DC-4F7A-9EC7-6335963D4AC8}">
      <dsp:nvSpPr>
        <dsp:cNvPr id="0" name=""/>
        <dsp:cNvSpPr/>
      </dsp:nvSpPr>
      <dsp:spPr>
        <a:xfrm>
          <a:off x="0" y="102043"/>
          <a:ext cx="6513603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Пневмония является причиной 60% смертей, связанных с корью. </a:t>
          </a:r>
          <a:endParaRPr lang="en-US" sz="2700" kern="1200"/>
        </a:p>
      </dsp:txBody>
      <dsp:txXfrm>
        <a:off x="52431" y="154474"/>
        <a:ext cx="6408741" cy="969198"/>
      </dsp:txXfrm>
    </dsp:sp>
    <dsp:sp modelId="{51824437-4143-48EB-9C49-53F56A119865}">
      <dsp:nvSpPr>
        <dsp:cNvPr id="0" name=""/>
        <dsp:cNvSpPr/>
      </dsp:nvSpPr>
      <dsp:spPr>
        <a:xfrm>
          <a:off x="0" y="1253863"/>
          <a:ext cx="6513603" cy="10740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Острый энцефалит</a:t>
          </a:r>
          <a:endParaRPr lang="en-US" sz="2700" kern="1200" dirty="0"/>
        </a:p>
      </dsp:txBody>
      <dsp:txXfrm>
        <a:off x="52431" y="1306294"/>
        <a:ext cx="6408741" cy="969198"/>
      </dsp:txXfrm>
    </dsp:sp>
    <dsp:sp modelId="{CA3F4530-AE5C-4595-A0A3-D69D76372F07}">
      <dsp:nvSpPr>
        <dsp:cNvPr id="0" name=""/>
        <dsp:cNvSpPr/>
      </dsp:nvSpPr>
      <dsp:spPr>
        <a:xfrm>
          <a:off x="0" y="2405683"/>
          <a:ext cx="6513603" cy="10740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Подострый склерозирующий панэнцефалит</a:t>
          </a:r>
          <a:endParaRPr lang="en-US" sz="2700" kern="1200"/>
        </a:p>
      </dsp:txBody>
      <dsp:txXfrm>
        <a:off x="52431" y="2458114"/>
        <a:ext cx="6408741" cy="969198"/>
      </dsp:txXfrm>
    </dsp:sp>
    <dsp:sp modelId="{38DAA6DE-88F2-413A-8D8F-3068EB2B6E13}">
      <dsp:nvSpPr>
        <dsp:cNvPr id="0" name=""/>
        <dsp:cNvSpPr/>
      </dsp:nvSpPr>
      <dsp:spPr>
        <a:xfrm>
          <a:off x="0" y="3557503"/>
          <a:ext cx="6513603" cy="10740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Диарея и стоматит </a:t>
          </a:r>
          <a:endParaRPr lang="en-US" sz="2700" kern="1200"/>
        </a:p>
      </dsp:txBody>
      <dsp:txXfrm>
        <a:off x="52431" y="3609934"/>
        <a:ext cx="6408741" cy="969198"/>
      </dsp:txXfrm>
    </dsp:sp>
    <dsp:sp modelId="{F853F41D-2D05-4589-9335-EE6BD07C8510}">
      <dsp:nvSpPr>
        <dsp:cNvPr id="0" name=""/>
        <dsp:cNvSpPr/>
      </dsp:nvSpPr>
      <dsp:spPr>
        <a:xfrm>
          <a:off x="0" y="4709322"/>
          <a:ext cx="6513603" cy="10740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Субклинический гепатит</a:t>
          </a:r>
          <a:r>
            <a:rPr lang="ru-RU" sz="2700" kern="1200"/>
            <a:t> встречается как минимум у 30% взрослых</a:t>
          </a:r>
          <a:endParaRPr lang="en-US" sz="2700" kern="1200"/>
        </a:p>
      </dsp:txBody>
      <dsp:txXfrm>
        <a:off x="52431" y="4761753"/>
        <a:ext cx="6408741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#2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1F3E6-846F-47DD-B826-910238B8167D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FB70-A2F8-4DD9-8255-26980B3F6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3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B0D39-6C91-468D-96DB-3912E7BFABD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2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2D133-1852-40B5-BAC2-BB3E10D63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73A6E3-9D54-484F-9583-C7C042566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601C4-0EAB-4D4A-B5FF-A0D4461E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8446E-82B3-4E4F-9084-872D87B3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DF52E-83FE-420D-84D7-E83D9975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302FA-2938-4DAF-9F24-0D54FA94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B9E67E-CAB6-4A20-9C4E-B278336CD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42DE0-2D7F-40DD-B327-021C748E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354FD-4256-4D79-BABC-09E77D42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3B116A-A0DF-450A-AC30-E381E203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0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5E02CA-7603-44E1-830E-CAF7EF1A4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10920E-E9A4-4550-89AD-F355E903F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2371C-87D3-44FD-8607-FD6299D8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51AD3-DE73-45A0-9F14-EF76BA28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AE27F-1FB9-472D-94AE-F40FAB5F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11282640" cy="403133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5664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18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94E9-B075-4043-A7B9-9606C662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004EC-A213-49C6-8C09-1B7DDAD03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EEB55-C628-4FF0-8CE8-E954339E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6AB762-DC37-4CCE-B95C-387538A4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A1665D-D878-43FF-97DD-87365FC9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3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C59E2-60D2-44BC-B902-75AADE56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8F65A9-3464-471F-9DBA-2446BDCA4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30FD6-A48D-4086-BA35-D8AF8775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42478-C52D-4E3F-91A8-15BA5034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0A1347-1375-42BF-99E8-38704F6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A6BC3-288B-47C2-9C20-E2C27E73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423A7-81A8-40A5-81AC-2A2621B54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E9117-054D-4E2C-B32B-65E893E9C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E27DB-870B-4F78-B131-8926E4E7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821BCF-FE34-45C8-AF2D-E179638E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CBED29-99B0-41B0-9E2E-A3956C60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2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1E995-4F7D-4D99-8952-4C2BC38F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4EBB7-81CC-44B1-9F95-2E200FD36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A389F5-F2E9-4952-B561-05DE2979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0763E2-49EE-4AC0-9D67-FA928CE75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346624-BFD2-47CA-81D9-40E876EE1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514161-6F17-476C-8517-E4DFE0D0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ABC76E-66E7-4B2E-9C5F-EB722193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0461E1-0094-40E5-BD9A-4A2C48FA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2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9F8EC-1577-4088-8D97-0A138BE5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EC9FA6-378F-4B19-8544-61C9744D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C5A7EF-B772-4741-BA57-687251FB3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6479B3-BB97-4F87-BBDE-C28BBE13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9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AC6883-D4A5-421B-A8FF-34BDFD0D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1C13C1-2255-4286-8FAF-7B1E87A6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2146D4-B503-4435-9521-46AC578C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4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B4E17-5F6A-466C-865A-34FD7E4A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D9A70-9750-4755-A588-53EC83E1A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4CFCF5-DA99-48C4-84EE-0C4FF140C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CF2489-ED9E-49E9-8F6B-61CA97D3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E9782-050B-4F84-9559-648EC729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8B7A4B-BFAF-4B1D-9B5E-1928C852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4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36A17-6951-4330-9025-23D5FF5F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4FE402-A928-4D19-A765-3B8439AD1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8D9199-8C58-49D6-9E8F-7B5C354F9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B109B-82FE-4292-84FB-4F4C075D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28C993-2975-4B2B-B0EB-4651D4D2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01FA2-11B5-40BF-B81B-08E3F6DA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7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E4626-D0E5-4935-A390-878EE48F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F45F8-1B73-45ED-A4AF-D9F4BDD19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48D2D-5933-4C3D-BE6A-6B3265145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F9DA-0F1C-41A5-936C-6583EE1CE07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55102-297C-4FBE-92EC-D4BF33C60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3BA099-5C81-4C7A-A48F-C1AC5FD61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8B41-DF61-44BE-9C4D-BB3750A2E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2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4C514-59AF-466F-AAA4-24B8C276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154EC2"/>
                </a:solidFill>
              </a:rPr>
              <a:t>Корь на современном этапе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0C3EA-3EC2-45F8-A7FD-4E67F9E594B0}"/>
              </a:ext>
            </a:extLst>
          </p:cNvPr>
          <p:cNvSpPr txBox="1"/>
          <p:nvPr/>
        </p:nvSpPr>
        <p:spPr>
          <a:xfrm>
            <a:off x="2213940" y="3722708"/>
            <a:ext cx="9066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dirty="0" err="1"/>
              <a:t>Хаманова</a:t>
            </a:r>
            <a:r>
              <a:rPr lang="ru-RU" dirty="0"/>
              <a:t> </a:t>
            </a:r>
            <a:r>
              <a:rPr lang="ru-RU" dirty="0" err="1"/>
              <a:t>Ю.Б</a:t>
            </a:r>
            <a:r>
              <a:rPr lang="ru-RU" dirty="0"/>
              <a:t>., </a:t>
            </a:r>
            <a:r>
              <a:rPr lang="ru-RU" dirty="0" err="1"/>
              <a:t>дмн</a:t>
            </a:r>
            <a:r>
              <a:rPr lang="ru-RU" dirty="0"/>
              <a:t>, доцент кафедры инфекционных болезней и клинической иммунологии </a:t>
            </a:r>
            <a:r>
              <a:rPr lang="ru-RU" dirty="0" err="1"/>
              <a:t>ФГБОУ</a:t>
            </a:r>
            <a:r>
              <a:rPr lang="ru-RU" dirty="0"/>
              <a:t> ВО </a:t>
            </a:r>
            <a:r>
              <a:rPr lang="ru-RU" dirty="0" err="1"/>
              <a:t>УГМУ</a:t>
            </a:r>
            <a:r>
              <a:rPr lang="ru-RU" dirty="0"/>
              <a:t> </a:t>
            </a:r>
            <a:r>
              <a:rPr lang="ru-RU" dirty="0" err="1"/>
              <a:t>МЗ</a:t>
            </a:r>
            <a:r>
              <a:rPr lang="ru-RU" dirty="0"/>
              <a:t> России</a:t>
            </a:r>
          </a:p>
        </p:txBody>
      </p:sp>
    </p:spTree>
    <p:extLst>
      <p:ext uri="{BB962C8B-B14F-4D97-AF65-F5344CB8AC3E}">
        <p14:creationId xmlns:p14="http://schemas.microsoft.com/office/powerpoint/2010/main" val="76194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4329" y="461900"/>
            <a:ext cx="540766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Катаральный</a:t>
            </a:r>
            <a:r>
              <a:rPr spc="-85" dirty="0"/>
              <a:t> </a:t>
            </a:r>
            <a:r>
              <a:rPr dirty="0"/>
              <a:t>синдром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0" y="1576832"/>
            <a:ext cx="8669655" cy="4183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обильные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выделения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слизистого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характера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носа,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динамике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слизисто-гнойного.</a:t>
            </a:r>
            <a:endParaRPr sz="2200">
              <a:latin typeface="Calibri"/>
              <a:cs typeface="Calibri"/>
            </a:endParaRPr>
          </a:p>
          <a:p>
            <a:pPr marL="355600" marR="393700" indent="-342900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Ярко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гиперемирована,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разрыхлена,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пятнистая </a:t>
            </a:r>
            <a:r>
              <a:rPr sz="2200" spc="-10" dirty="0">
                <a:latin typeface="Calibri"/>
                <a:cs typeface="Calibri"/>
              </a:rPr>
              <a:t>слизистая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оболочка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щек.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Сухой,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грубый,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навязчивый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иногда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лающий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кашель,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нарастающий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динамике.</a:t>
            </a:r>
            <a:endParaRPr sz="2200">
              <a:latin typeface="Calibri"/>
              <a:cs typeface="Calibri"/>
            </a:endParaRPr>
          </a:p>
          <a:p>
            <a:pPr marL="355600" marR="274955" indent="-342900">
              <a:lnSpc>
                <a:spcPts val="2110"/>
              </a:lnSpc>
              <a:spcBef>
                <a:spcPts val="5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Осиплый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голос,</a:t>
            </a:r>
            <a:r>
              <a:rPr sz="2200" spc="-5" dirty="0">
                <a:latin typeface="Calibri"/>
                <a:cs typeface="Calibri"/>
              </a:rPr>
              <a:t> возможно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развитие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отека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гортани,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проявляющееся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стенозом.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За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1-2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дня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до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экзантемы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слизистой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мягкого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твердого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неба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115"/>
              </a:lnSpc>
            </a:pPr>
            <a:r>
              <a:rPr sz="2200" spc="-10" dirty="0">
                <a:latin typeface="Calibri"/>
                <a:cs typeface="Calibri"/>
              </a:rPr>
              <a:t>появляется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коревая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энантема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небольшие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розовато-красного</a:t>
            </a:r>
            <a:r>
              <a:rPr sz="2200" spc="5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цвета,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неправильной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формы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пятна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размером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3-5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мм.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Через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1-2 </a:t>
            </a:r>
            <a:r>
              <a:rPr sz="2200" spc="-10" dirty="0">
                <a:latin typeface="Calibri"/>
                <a:cs typeface="Calibri"/>
              </a:rPr>
              <a:t>дня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элементы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энантемы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сливаются</a:t>
            </a:r>
            <a:r>
              <a:rPr sz="2200" spc="-5" dirty="0">
                <a:latin typeface="Calibri"/>
                <a:cs typeface="Calibri"/>
              </a:rPr>
              <a:t> 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становятся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110"/>
              </a:lnSpc>
            </a:pPr>
            <a:r>
              <a:rPr sz="2200" spc="-10" dirty="0">
                <a:latin typeface="Calibri"/>
                <a:cs typeface="Calibri"/>
              </a:rPr>
              <a:t>неразличимы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гиперемированной </a:t>
            </a:r>
            <a:r>
              <a:rPr sz="2200" spc="-10" dirty="0">
                <a:latin typeface="Calibri"/>
                <a:cs typeface="Calibri"/>
              </a:rPr>
              <a:t>поверхности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слизистой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оболочки.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4329" y="461900"/>
            <a:ext cx="540258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Катаральный</a:t>
            </a:r>
            <a:r>
              <a:rPr spc="-40" dirty="0"/>
              <a:t> </a:t>
            </a:r>
            <a:r>
              <a:rPr spc="-5" dirty="0"/>
              <a:t>синдром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7014" y="1355597"/>
            <a:ext cx="8474710" cy="4745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4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Одновременно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пятнистой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энантемой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2880"/>
              </a:lnSpc>
            </a:pPr>
            <a:r>
              <a:rPr sz="3000" spc="-10" dirty="0">
                <a:latin typeface="Calibri"/>
                <a:cs typeface="Calibri"/>
              </a:rPr>
              <a:t>появляется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патогномоничный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симптом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кори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endParaRPr sz="3000">
              <a:latin typeface="Calibri"/>
              <a:cs typeface="Calibri"/>
            </a:endParaRPr>
          </a:p>
          <a:p>
            <a:pPr marL="355600" marR="88900">
              <a:lnSpc>
                <a:spcPct val="80000"/>
              </a:lnSpc>
              <a:spcBef>
                <a:spcPts val="359"/>
              </a:spcBef>
            </a:pPr>
            <a:r>
              <a:rPr sz="3000" dirty="0">
                <a:latin typeface="Calibri"/>
                <a:cs typeface="Calibri"/>
              </a:rPr>
              <a:t>пятна </a:t>
            </a:r>
            <a:r>
              <a:rPr sz="3000" spc="-15" dirty="0">
                <a:latin typeface="Calibri"/>
                <a:cs typeface="Calibri"/>
              </a:rPr>
              <a:t>Бельского-Филатова-Коплика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5" dirty="0">
                <a:latin typeface="Calibri"/>
                <a:cs typeface="Calibri"/>
              </a:rPr>
              <a:t>обычно </a:t>
            </a:r>
            <a:r>
              <a:rPr sz="3000" dirty="0">
                <a:latin typeface="Calibri"/>
                <a:cs typeface="Calibri"/>
              </a:rPr>
              <a:t>на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слизистой </a:t>
            </a:r>
            <a:r>
              <a:rPr sz="3000" spc="-15" dirty="0">
                <a:latin typeface="Calibri"/>
                <a:cs typeface="Calibri"/>
              </a:rPr>
              <a:t>оболочке </a:t>
            </a:r>
            <a:r>
              <a:rPr sz="3000" spc="-10" dirty="0">
                <a:latin typeface="Calibri"/>
                <a:cs typeface="Calibri"/>
              </a:rPr>
              <a:t>щек против </a:t>
            </a:r>
            <a:r>
              <a:rPr sz="3000" spc="-5" dirty="0">
                <a:latin typeface="Calibri"/>
                <a:cs typeface="Calibri"/>
              </a:rPr>
              <a:t>малых </a:t>
            </a:r>
            <a:r>
              <a:rPr sz="3000" spc="-15" dirty="0">
                <a:latin typeface="Calibri"/>
                <a:cs typeface="Calibri"/>
              </a:rPr>
              <a:t>коренных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зубов, </a:t>
            </a:r>
            <a:r>
              <a:rPr sz="3000" spc="-30" dirty="0">
                <a:latin typeface="Calibri"/>
                <a:cs typeface="Calibri"/>
              </a:rPr>
              <a:t>реже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на </a:t>
            </a:r>
            <a:r>
              <a:rPr sz="3000" spc="-5" dirty="0">
                <a:latin typeface="Calibri"/>
                <a:cs typeface="Calibri"/>
              </a:rPr>
              <a:t>слизистой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губ,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десен.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Пятна </a:t>
            </a:r>
            <a:r>
              <a:rPr sz="3000" spc="-10" dirty="0">
                <a:latin typeface="Calibri"/>
                <a:cs typeface="Calibri"/>
              </a:rPr>
              <a:t>имеют </a:t>
            </a:r>
            <a:r>
              <a:rPr sz="3000" dirty="0">
                <a:latin typeface="Calibri"/>
                <a:cs typeface="Calibri"/>
              </a:rPr>
              <a:t>вид </a:t>
            </a:r>
            <a:r>
              <a:rPr sz="3000" spc="-15" dirty="0">
                <a:latin typeface="Calibri"/>
                <a:cs typeface="Calibri"/>
              </a:rPr>
              <a:t>мелких, </a:t>
            </a:r>
            <a:r>
              <a:rPr sz="3000" spc="-5" dirty="0">
                <a:latin typeface="Calibri"/>
                <a:cs typeface="Calibri"/>
              </a:rPr>
              <a:t>1-2 мм, </a:t>
            </a:r>
            <a:r>
              <a:rPr sz="3000" spc="-10" dirty="0">
                <a:latin typeface="Calibri"/>
                <a:cs typeface="Calibri"/>
              </a:rPr>
              <a:t>серовато-белых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папул,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окруженных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узкой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каймой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гиперемии,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не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сливающихся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между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собой,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не </a:t>
            </a:r>
            <a:r>
              <a:rPr sz="3000" spc="-10" dirty="0">
                <a:latin typeface="Calibri"/>
                <a:cs typeface="Calibri"/>
              </a:rPr>
              <a:t>снимаются</a:t>
            </a:r>
            <a:endParaRPr sz="3000">
              <a:latin typeface="Calibri"/>
              <a:cs typeface="Calibri"/>
            </a:endParaRPr>
          </a:p>
          <a:p>
            <a:pPr marL="355600" marR="24130">
              <a:lnSpc>
                <a:spcPts val="2880"/>
              </a:lnSpc>
            </a:pPr>
            <a:r>
              <a:rPr sz="3000" spc="-15" dirty="0">
                <a:latin typeface="Calibri"/>
                <a:cs typeface="Calibri"/>
              </a:rPr>
              <a:t>шпателем, </a:t>
            </a:r>
            <a:r>
              <a:rPr sz="3000" spc="-10" dirty="0">
                <a:latin typeface="Calibri"/>
                <a:cs typeface="Calibri"/>
              </a:rPr>
              <a:t>сохраняются </a:t>
            </a:r>
            <a:r>
              <a:rPr sz="3000" dirty="0">
                <a:latin typeface="Calibri"/>
                <a:cs typeface="Calibri"/>
              </a:rPr>
              <a:t>2-3 </a:t>
            </a:r>
            <a:r>
              <a:rPr sz="3000" spc="-5" dirty="0">
                <a:latin typeface="Calibri"/>
                <a:cs typeface="Calibri"/>
              </a:rPr>
              <a:t>дня, </a:t>
            </a:r>
            <a:r>
              <a:rPr sz="3000" spc="-30" dirty="0">
                <a:latin typeface="Calibri"/>
                <a:cs typeface="Calibri"/>
              </a:rPr>
              <a:t>иногда </a:t>
            </a:r>
            <a:r>
              <a:rPr sz="3000" spc="-5" dirty="0">
                <a:latin typeface="Calibri"/>
                <a:cs typeface="Calibri"/>
              </a:rPr>
              <a:t>можно </a:t>
            </a:r>
            <a:r>
              <a:rPr sz="3000" dirty="0">
                <a:latin typeface="Calibri"/>
                <a:cs typeface="Calibri"/>
              </a:rPr>
              <a:t>их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обнаружить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до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1-2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дня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высыпаний.</a:t>
            </a:r>
            <a:endParaRPr sz="3000">
              <a:latin typeface="Calibri"/>
              <a:cs typeface="Calibri"/>
            </a:endParaRPr>
          </a:p>
          <a:p>
            <a:pPr marL="355600" marR="344170" indent="-342900">
              <a:lnSpc>
                <a:spcPts val="288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Катаральные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проявления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ослабевают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к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7-9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дню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болезни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20" dirty="0">
                <a:latin typeface="Calibri"/>
                <a:cs typeface="Calibri"/>
              </a:rPr>
              <a:t>период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пигментации.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857" y="461900"/>
            <a:ext cx="609981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Синдром</a:t>
            </a:r>
            <a:r>
              <a:rPr spc="-50" dirty="0"/>
              <a:t> </a:t>
            </a:r>
            <a:r>
              <a:rPr spc="-5" dirty="0"/>
              <a:t>поражение</a:t>
            </a:r>
            <a:r>
              <a:rPr spc="-55" dirty="0"/>
              <a:t> </a:t>
            </a:r>
            <a:r>
              <a:rPr spc="-45" dirty="0"/>
              <a:t>глаз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9966" y="1878839"/>
            <a:ext cx="7282815" cy="324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характерен </a:t>
            </a:r>
            <a:r>
              <a:rPr sz="3200" spc="-15" dirty="0">
                <a:latin typeface="Calibri"/>
                <a:cs typeface="Calibri"/>
              </a:rPr>
              <a:t>конъюнктивит, </a:t>
            </a:r>
            <a:r>
              <a:rPr sz="3200" dirty="0">
                <a:latin typeface="Calibri"/>
                <a:cs typeface="Calibri"/>
              </a:rPr>
              <a:t>при </a:t>
            </a:r>
            <a:r>
              <a:rPr sz="3200" spc="-20" dirty="0">
                <a:latin typeface="Calibri"/>
                <a:cs typeface="Calibri"/>
              </a:rPr>
              <a:t>котором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выделения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постепенно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приобретают</a:t>
            </a:r>
            <a:endParaRPr sz="3200">
              <a:latin typeface="Calibri"/>
              <a:cs typeface="Calibri"/>
            </a:endParaRPr>
          </a:p>
          <a:p>
            <a:pPr marL="355600"/>
            <a:r>
              <a:rPr sz="3200" dirty="0">
                <a:latin typeface="Calibri"/>
                <a:cs typeface="Calibri"/>
              </a:rPr>
              <a:t>гнойный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характер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веки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отечны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светобоязнь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склерит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980" y="324053"/>
            <a:ext cx="487680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Синдром</a:t>
            </a:r>
            <a:r>
              <a:rPr spc="-60" dirty="0"/>
              <a:t> </a:t>
            </a:r>
            <a:r>
              <a:rPr spc="-10" dirty="0"/>
              <a:t>экзантемы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7015" y="1206246"/>
            <a:ext cx="8500745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Характерна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этапность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высыпаний.</a:t>
            </a:r>
            <a:endParaRPr sz="2700">
              <a:latin typeface="Calibri"/>
              <a:cs typeface="Calibri"/>
            </a:endParaRPr>
          </a:p>
          <a:p>
            <a:pPr marL="355600" marR="455295" indent="-342900">
              <a:lnSpc>
                <a:spcPct val="80000"/>
              </a:lnSpc>
              <a:spcBef>
                <a:spcPts val="6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Вначале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коревая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сыпь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появляется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на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спинке </a:t>
            </a:r>
            <a:r>
              <a:rPr sz="2700" dirty="0">
                <a:latin typeface="Calibri"/>
                <a:cs typeface="Calibri"/>
              </a:rPr>
              <a:t>носа,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за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ушами.</a:t>
            </a:r>
            <a:endParaRPr sz="2700">
              <a:latin typeface="Calibri"/>
              <a:cs typeface="Calibri"/>
            </a:endParaRPr>
          </a:p>
          <a:p>
            <a:pPr marL="355600" marR="822325" indent="-342900">
              <a:lnSpc>
                <a:spcPts val="2590"/>
              </a:lnSpc>
              <a:spcBef>
                <a:spcPts val="6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В </a:t>
            </a:r>
            <a:r>
              <a:rPr sz="2700" spc="-5" dirty="0">
                <a:latin typeface="Calibri"/>
                <a:cs typeface="Calibri"/>
              </a:rPr>
              <a:t>течение первых </a:t>
            </a:r>
            <a:r>
              <a:rPr sz="2700" spc="-10" dirty="0">
                <a:latin typeface="Calibri"/>
                <a:cs typeface="Calibri"/>
              </a:rPr>
              <a:t>суток </a:t>
            </a:r>
            <a:r>
              <a:rPr sz="2700" dirty="0">
                <a:latin typeface="Calibri"/>
                <a:cs typeface="Calibri"/>
              </a:rPr>
              <a:t>сыпь </a:t>
            </a:r>
            <a:r>
              <a:rPr sz="2700" spc="-10" dirty="0">
                <a:latin typeface="Calibri"/>
                <a:cs typeface="Calibri"/>
              </a:rPr>
              <a:t>распространяется </a:t>
            </a:r>
            <a:r>
              <a:rPr sz="2700" dirty="0">
                <a:latin typeface="Calibri"/>
                <a:cs typeface="Calibri"/>
              </a:rPr>
              <a:t>на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лицо, </a:t>
            </a:r>
            <a:r>
              <a:rPr sz="2700" spc="-5" dirty="0">
                <a:latin typeface="Calibri"/>
                <a:cs typeface="Calibri"/>
              </a:rPr>
              <a:t>шею,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верхнюю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часть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груди,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плеч.</a:t>
            </a:r>
            <a:endParaRPr sz="2700">
              <a:latin typeface="Calibri"/>
              <a:cs typeface="Calibri"/>
            </a:endParaRPr>
          </a:p>
          <a:p>
            <a:pPr marL="355600" marR="918210" indent="-342900">
              <a:lnSpc>
                <a:spcPts val="2590"/>
              </a:lnSpc>
              <a:spcBef>
                <a:spcPts val="6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На </a:t>
            </a:r>
            <a:r>
              <a:rPr sz="2700" dirty="0">
                <a:latin typeface="Calibri"/>
                <a:cs typeface="Calibri"/>
              </a:rPr>
              <a:t>2 </a:t>
            </a:r>
            <a:r>
              <a:rPr sz="2700" spc="-5" dirty="0">
                <a:latin typeface="Calibri"/>
                <a:cs typeface="Calibri"/>
              </a:rPr>
              <a:t>сутки она </a:t>
            </a:r>
            <a:r>
              <a:rPr sz="2700" spc="-20" dirty="0">
                <a:latin typeface="Calibri"/>
                <a:cs typeface="Calibri"/>
              </a:rPr>
              <a:t>целиком </a:t>
            </a:r>
            <a:r>
              <a:rPr sz="2700" spc="-5" dirty="0">
                <a:latin typeface="Calibri"/>
                <a:cs typeface="Calibri"/>
              </a:rPr>
              <a:t>покрывает </a:t>
            </a:r>
            <a:r>
              <a:rPr sz="2700" spc="-15" dirty="0">
                <a:latin typeface="Calibri"/>
                <a:cs typeface="Calibri"/>
              </a:rPr>
              <a:t>туловище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распространяется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на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проксимальные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отделы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рук.</a:t>
            </a:r>
            <a:endParaRPr sz="2700">
              <a:latin typeface="Calibri"/>
              <a:cs typeface="Calibri"/>
            </a:endParaRPr>
          </a:p>
          <a:p>
            <a:pPr marL="355600" marR="116205" indent="-342900">
              <a:lnSpc>
                <a:spcPct val="8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На 3-4 день </a:t>
            </a:r>
            <a:r>
              <a:rPr sz="2700" dirty="0">
                <a:latin typeface="Calibri"/>
                <a:cs typeface="Calibri"/>
              </a:rPr>
              <a:t>– на дистальные </a:t>
            </a:r>
            <a:r>
              <a:rPr sz="2700" spc="-40" dirty="0">
                <a:latin typeface="Calibri"/>
                <a:cs typeface="Calibri"/>
              </a:rPr>
              <a:t>отделы </a:t>
            </a:r>
            <a:r>
              <a:rPr sz="2700" spc="-10" dirty="0">
                <a:latin typeface="Calibri"/>
                <a:cs typeface="Calibri"/>
              </a:rPr>
              <a:t>верхних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5" dirty="0">
                <a:latin typeface="Calibri"/>
                <a:cs typeface="Calibri"/>
              </a:rPr>
              <a:t>нижних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конечностей.</a:t>
            </a:r>
            <a:endParaRPr sz="2700">
              <a:latin typeface="Calibri"/>
              <a:cs typeface="Calibri"/>
            </a:endParaRPr>
          </a:p>
          <a:p>
            <a:pPr marL="355600" marR="407034" indent="-342900">
              <a:lnSpc>
                <a:spcPts val="2600"/>
              </a:lnSpc>
              <a:spcBef>
                <a:spcPts val="6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Сыпь </a:t>
            </a:r>
            <a:r>
              <a:rPr sz="2700" spc="-15" dirty="0">
                <a:latin typeface="Calibri"/>
                <a:cs typeface="Calibri"/>
              </a:rPr>
              <a:t>папулезного </a:t>
            </a:r>
            <a:r>
              <a:rPr sz="2700" spc="-10" dirty="0">
                <a:latin typeface="Calibri"/>
                <a:cs typeface="Calibri"/>
              </a:rPr>
              <a:t>характера, насыщенного розового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цвета,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вначале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мелкая,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через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несколько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часов</a:t>
            </a:r>
            <a:endParaRPr sz="27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10"/>
              </a:spcBef>
            </a:pPr>
            <a:r>
              <a:rPr sz="2700" spc="-15" dirty="0">
                <a:latin typeface="Calibri"/>
                <a:cs typeface="Calibri"/>
              </a:rPr>
              <a:t>элементы </a:t>
            </a:r>
            <a:r>
              <a:rPr sz="2700" spc="-10" dirty="0">
                <a:latin typeface="Calibri"/>
                <a:cs typeface="Calibri"/>
              </a:rPr>
              <a:t>увеличиваются, </a:t>
            </a:r>
            <a:r>
              <a:rPr sz="2700" spc="-5" dirty="0">
                <a:latin typeface="Calibri"/>
                <a:cs typeface="Calibri"/>
              </a:rPr>
              <a:t>сливаются, </a:t>
            </a:r>
            <a:r>
              <a:rPr sz="2700" spc="-10" dirty="0">
                <a:latin typeface="Calibri"/>
                <a:cs typeface="Calibri"/>
              </a:rPr>
              <a:t>образуя </a:t>
            </a:r>
            <a:r>
              <a:rPr sz="2700" spc="-5" dirty="0">
                <a:latin typeface="Calibri"/>
                <a:cs typeface="Calibri"/>
              </a:rPr>
              <a:t>крупные,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неправильной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формы,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пятнисто-папулезные,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ярко-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595"/>
              </a:lnSpc>
            </a:pPr>
            <a:r>
              <a:rPr sz="2700" spc="-5" dirty="0">
                <a:latin typeface="Calibri"/>
                <a:cs typeface="Calibri"/>
              </a:rPr>
              <a:t>красные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элементы.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Синдром</a:t>
            </a:r>
            <a:r>
              <a:rPr spc="-60" dirty="0"/>
              <a:t> </a:t>
            </a:r>
            <a:r>
              <a:rPr spc="-10" dirty="0"/>
              <a:t>экзантемы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39" y="1355597"/>
            <a:ext cx="8637270" cy="529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4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Сыпь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располагается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на </a:t>
            </a:r>
            <a:r>
              <a:rPr sz="3000" spc="-5" dirty="0">
                <a:latin typeface="Calibri"/>
                <a:cs typeface="Calibri"/>
              </a:rPr>
              <a:t>наружной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внутренней</a:t>
            </a:r>
            <a:endParaRPr sz="3000">
              <a:latin typeface="Calibri"/>
              <a:cs typeface="Calibri"/>
            </a:endParaRPr>
          </a:p>
          <a:p>
            <a:pPr marL="355600" marR="149225">
              <a:lnSpc>
                <a:spcPct val="80000"/>
              </a:lnSpc>
              <a:spcBef>
                <a:spcPts val="360"/>
              </a:spcBef>
            </a:pPr>
            <a:r>
              <a:rPr sz="3000" spc="-5" dirty="0">
                <a:latin typeface="Calibri"/>
                <a:cs typeface="Calibri"/>
              </a:rPr>
              <a:t>поверхности </a:t>
            </a:r>
            <a:r>
              <a:rPr sz="3000" spc="-10" dirty="0">
                <a:latin typeface="Calibri"/>
                <a:cs typeface="Calibri"/>
              </a:rPr>
              <a:t>конечностей </a:t>
            </a:r>
            <a:r>
              <a:rPr sz="3000" dirty="0">
                <a:latin typeface="Calibri"/>
                <a:cs typeface="Calibri"/>
              </a:rPr>
              <a:t>на </a:t>
            </a:r>
            <a:r>
              <a:rPr sz="3000" spc="-5" dirty="0">
                <a:latin typeface="Calibri"/>
                <a:cs typeface="Calibri"/>
              </a:rPr>
              <a:t>неизмененном фоне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кожи.</a:t>
            </a:r>
            <a:endParaRPr sz="3000">
              <a:latin typeface="Calibri"/>
              <a:cs typeface="Calibri"/>
            </a:endParaRPr>
          </a:p>
          <a:p>
            <a:pPr marL="355600" marR="448945" indent="-342900">
              <a:lnSpc>
                <a:spcPts val="288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Характерна </a:t>
            </a:r>
            <a:r>
              <a:rPr sz="3000" spc="-25" dirty="0">
                <a:latin typeface="Calibri"/>
                <a:cs typeface="Calibri"/>
              </a:rPr>
              <a:t>одутловатость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лица,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отечность </a:t>
            </a:r>
            <a:r>
              <a:rPr sz="3000" dirty="0">
                <a:latin typeface="Calibri"/>
                <a:cs typeface="Calibri"/>
              </a:rPr>
              <a:t>век и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носа,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сухие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губы,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трещинах,</a:t>
            </a:r>
            <a:r>
              <a:rPr sz="3000" spc="-5" dirty="0">
                <a:latin typeface="Calibri"/>
                <a:cs typeface="Calibri"/>
              </a:rPr>
              <a:t> «красные»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глаза.</a:t>
            </a:r>
            <a:endParaRPr sz="3000">
              <a:latin typeface="Calibri"/>
              <a:cs typeface="Calibri"/>
            </a:endParaRPr>
          </a:p>
          <a:p>
            <a:pPr marL="355600" marR="765810" indent="-342900">
              <a:lnSpc>
                <a:spcPts val="288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В </a:t>
            </a:r>
            <a:r>
              <a:rPr sz="3000" spc="-20" dirty="0">
                <a:latin typeface="Calibri"/>
                <a:cs typeface="Calibri"/>
              </a:rPr>
              <a:t>периоде</a:t>
            </a:r>
            <a:r>
              <a:rPr sz="3000" spc="-10" dirty="0">
                <a:latin typeface="Calibri"/>
                <a:cs typeface="Calibri"/>
              </a:rPr>
              <a:t> пигментации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сыпь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быстро </a:t>
            </a:r>
            <a:r>
              <a:rPr sz="3000" spc="-30" dirty="0">
                <a:latin typeface="Calibri"/>
                <a:cs typeface="Calibri"/>
              </a:rPr>
              <a:t>темнеет,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приобретает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бурый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оттенок, вследствие </a:t>
            </a:r>
            <a:r>
              <a:rPr sz="3000" spc="-5" dirty="0">
                <a:latin typeface="Calibri"/>
                <a:cs typeface="Calibri"/>
              </a:rPr>
              <a:t> образования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гемосидерина.</a:t>
            </a:r>
            <a:endParaRPr sz="3000">
              <a:latin typeface="Calibri"/>
              <a:cs typeface="Calibri"/>
            </a:endParaRPr>
          </a:p>
          <a:p>
            <a:pPr marL="355600" marR="995044" indent="-342900">
              <a:lnSpc>
                <a:spcPct val="8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Пигментация появляется </a:t>
            </a:r>
            <a:r>
              <a:rPr sz="3000" dirty="0">
                <a:latin typeface="Calibri"/>
                <a:cs typeface="Calibri"/>
              </a:rPr>
              <a:t>с 3 дня </a:t>
            </a:r>
            <a:r>
              <a:rPr sz="3000" spc="-20" dirty="0">
                <a:latin typeface="Calibri"/>
                <a:cs typeface="Calibri"/>
              </a:rPr>
              <a:t>периода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высыпаний и </a:t>
            </a:r>
            <a:r>
              <a:rPr sz="3000" spc="-15" dirty="0">
                <a:latin typeface="Calibri"/>
                <a:cs typeface="Calibri"/>
              </a:rPr>
              <a:t>происходит </a:t>
            </a:r>
            <a:r>
              <a:rPr sz="3000" spc="-5" dirty="0">
                <a:latin typeface="Calibri"/>
                <a:cs typeface="Calibri"/>
              </a:rPr>
              <a:t>поэтапно,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15" dirty="0">
                <a:latin typeface="Calibri"/>
                <a:cs typeface="Calibri"/>
              </a:rPr>
              <a:t>том </a:t>
            </a:r>
            <a:r>
              <a:rPr sz="3000" spc="-25" dirty="0">
                <a:latin typeface="Calibri"/>
                <a:cs typeface="Calibri"/>
              </a:rPr>
              <a:t>же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порядке,</a:t>
            </a:r>
            <a:r>
              <a:rPr sz="3000" spc="-20" dirty="0">
                <a:latin typeface="Calibri"/>
                <a:cs typeface="Calibri"/>
              </a:rPr>
              <a:t> как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5" dirty="0">
                <a:latin typeface="Calibri"/>
                <a:cs typeface="Calibri"/>
              </a:rPr>
              <a:t> появление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сыпи.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Пигментация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иногда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заканчивается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отрубевидным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шелушением.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326D0849-ADD6-41C0-A3B7-E5152A5AC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5" b="17860"/>
          <a:stretch/>
        </p:blipFill>
        <p:spPr>
          <a:xfrm>
            <a:off x="0" y="-171400"/>
            <a:ext cx="11856620" cy="6669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6360CF-D5B6-478D-AAE4-17405668067E}"/>
              </a:ext>
            </a:extLst>
          </p:cNvPr>
          <p:cNvSpPr txBox="1"/>
          <p:nvPr/>
        </p:nvSpPr>
        <p:spPr>
          <a:xfrm>
            <a:off x="479376" y="6530838"/>
            <a:ext cx="97210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Battegay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 R,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Itin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 C,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Itin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 P. Dermatological signs and symptoms of measles: a prospective case series and comparison with the literature. Dermatology. 2012;224(1):1-4.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03500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C3D485-1A2A-4B54-920A-DF36DAAC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2" y="164009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Пятна </a:t>
            </a:r>
            <a:r>
              <a:rPr lang="ru-RU" dirty="0" err="1"/>
              <a:t>Коплика</a:t>
            </a:r>
            <a:r>
              <a:rPr lang="ru-RU" dirty="0"/>
              <a:t> - голубовато-серые пятна на </a:t>
            </a:r>
            <a:r>
              <a:rPr lang="ru-RU" dirty="0" err="1"/>
              <a:t>эритематозном</a:t>
            </a:r>
            <a:r>
              <a:rPr lang="ru-RU" dirty="0"/>
              <a:t> основании, обычно появляются на слизистой оболочке щеки напротив второго моляра за 1-2 дня до появления сыпи и сохраняются в течение 1-2 дней после появления сыпи.</a:t>
            </a:r>
          </a:p>
          <a:p>
            <a:r>
              <a:rPr lang="ru-RU" dirty="0"/>
              <a:t>Япония, 2009-2014 гг., 3023 случая</a:t>
            </a:r>
          </a:p>
          <a:p>
            <a:r>
              <a:rPr lang="ru-RU" dirty="0"/>
              <a:t>Пятна </a:t>
            </a:r>
            <a:r>
              <a:rPr lang="ru-RU" dirty="0" err="1"/>
              <a:t>Коплика</a:t>
            </a:r>
            <a:r>
              <a:rPr lang="ru-RU" dirty="0"/>
              <a:t>  - 23,7%, вирус кори </a:t>
            </a:r>
            <a:r>
              <a:rPr lang="ru-RU" dirty="0">
                <a:solidFill>
                  <a:srgbClr val="FF0000"/>
                </a:solidFill>
              </a:rPr>
              <a:t>+</a:t>
            </a:r>
            <a:r>
              <a:rPr lang="ru-RU" dirty="0"/>
              <a:t> 28,2%, вирус краснухи -17,4%, другие вирусы - 7,1%.</a:t>
            </a:r>
          </a:p>
          <a:p>
            <a:r>
              <a:rPr lang="ru-RU" dirty="0"/>
              <a:t>Положительная прогностическая ценность клинически подозреваемой кори составила 50%. Использование ПК в качестве диагностического инструмента улучшило диагностику до 80%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ED1701-7731-4269-851B-118529248846}"/>
              </a:ext>
            </a:extLst>
          </p:cNvPr>
          <p:cNvSpPr/>
          <p:nvPr/>
        </p:nvSpPr>
        <p:spPr>
          <a:xfrm>
            <a:off x="838200" y="6169709"/>
            <a:ext cx="10386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Kimura H, </a:t>
            </a:r>
            <a:r>
              <a:rPr lang="en-US" sz="1200" dirty="0" err="1">
                <a:latin typeface="arial" panose="020B0604020202020204" pitchFamily="34" charset="0"/>
              </a:rPr>
              <a:t>Shirabe</a:t>
            </a:r>
            <a:r>
              <a:rPr lang="en-US" sz="1200" dirty="0">
                <a:latin typeface="arial" panose="020B0604020202020204" pitchFamily="34" charset="0"/>
              </a:rPr>
              <a:t> K, Takeda M, et al. The Association Between Documentation of </a:t>
            </a:r>
            <a:r>
              <a:rPr lang="en-US" sz="1200" dirty="0" err="1">
                <a:latin typeface="arial" panose="020B0604020202020204" pitchFamily="34" charset="0"/>
              </a:rPr>
              <a:t>Koplik</a:t>
            </a:r>
            <a:r>
              <a:rPr lang="en-US" sz="1200" dirty="0">
                <a:latin typeface="arial" panose="020B0604020202020204" pitchFamily="34" charset="0"/>
              </a:rPr>
              <a:t> Spots and Laboratory Diagnosis of Measles and Other Rash Diseases in a National Measles Surveillance Program in Japan. Front Microbiol. 2019;10:269. Published 2019 Feb 18. doi:10.3389/fmicb.2019.00269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.</a:t>
            </a:r>
            <a:endParaRPr lang="ru-RU" sz="1200" b="0" i="0" dirty="0">
              <a:effectLst/>
              <a:latin typeface="arial" panose="020B0604020202020204" pitchFamily="34" charset="0"/>
            </a:endParaRPr>
          </a:p>
          <a:p>
            <a:r>
              <a:rPr lang="fr-FR" sz="1200" u="sng" dirty="0"/>
              <a:t>J Infect Dev Ctries.</a:t>
            </a:r>
            <a:r>
              <a:rPr lang="fr-FR" sz="1200" dirty="0"/>
              <a:t> 2012 Mar 12;6(3):271-5.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4F4A9-EF77-45D3-B725-442244DB3DC9}"/>
              </a:ext>
            </a:extLst>
          </p:cNvPr>
          <p:cNvSpPr txBox="1"/>
          <p:nvPr/>
        </p:nvSpPr>
        <p:spPr>
          <a:xfrm>
            <a:off x="1258956" y="226626"/>
            <a:ext cx="6316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Ранние симптомы</a:t>
            </a:r>
          </a:p>
        </p:txBody>
      </p:sp>
    </p:spTree>
    <p:extLst>
      <p:ext uri="{BB962C8B-B14F-4D97-AF65-F5344CB8AC3E}">
        <p14:creationId xmlns:p14="http://schemas.microsoft.com/office/powerpoint/2010/main" val="308984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A0C5B-1EC0-4627-9464-61C4EA92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Пятна </a:t>
            </a:r>
            <a:r>
              <a:rPr lang="ru-RU" dirty="0" err="1"/>
              <a:t>КОПЛИКА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D2BB79-FE49-4A1D-A09A-29EE0A324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r="53204"/>
          <a:stretch/>
        </p:blipFill>
        <p:spPr>
          <a:xfrm>
            <a:off x="6034539" y="365125"/>
            <a:ext cx="5784305" cy="630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B4DC7AE-AD60-4006-9744-C6F5EAD8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6" y="1500809"/>
            <a:ext cx="5759693" cy="43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00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4E81A-3B5F-4F24-9F79-DB4543E2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t"/>
            <a:r>
              <a:rPr lang="en-US" sz="5400">
                <a:effectLst/>
              </a:rPr>
              <a:t>Пятна Fordyce</a:t>
            </a:r>
          </a:p>
        </p:txBody>
      </p:sp>
      <p:pic>
        <p:nvPicPr>
          <p:cNvPr id="3074" name="Picture 2" descr="ÐÐ½ÐµÑÐ½Ð¸Ð¹ ÑÐ°Ð¹Ð», ÑÐ¾Ð´ÐµÑÐ¶Ð°ÑÐ¸Ð¹ Ð¸Ð·Ð¾Ð±ÑÐ°Ð¶ÐµÐ½Ð¸Ðµ, Ð¸Ð»Ð»ÑÑÑÑÐ°ÑÐ¸Ñ Ð¸ Ñ. Ð. ÐÐ¼Ñ Ð¾Ð±ÑÐµÐºÑÐ° DRJ-11-553-g001.jpg">
            <a:extLst>
              <a:ext uri="{FF2B5EF4-FFF2-40B4-BE49-F238E27FC236}">
                <a16:creationId xmlns:a16="http://schemas.microsoft.com/office/drawing/2014/main" id="{3CF15D4B-EC29-4DFD-BD63-77D315C6F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1"/>
          <a:stretch/>
        </p:blipFill>
        <p:spPr bwMode="auto">
          <a:xfrm>
            <a:off x="320040" y="403247"/>
            <a:ext cx="5455917" cy="380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spots Fordyce">
            <a:extLst>
              <a:ext uri="{FF2B5EF4-FFF2-40B4-BE49-F238E27FC236}">
                <a16:creationId xmlns:a16="http://schemas.microsoft.com/office/drawing/2014/main" id="{0B664565-CA03-499B-AEA7-3349944B3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r="1" b="1"/>
          <a:stretch/>
        </p:blipFill>
        <p:spPr bwMode="auto">
          <a:xfrm>
            <a:off x="6416043" y="403544"/>
            <a:ext cx="5455917" cy="38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9911AF-4F03-4A4B-B749-695825C345F1}"/>
              </a:ext>
            </a:extLst>
          </p:cNvPr>
          <p:cNvSpPr/>
          <p:nvPr/>
        </p:nvSpPr>
        <p:spPr>
          <a:xfrm>
            <a:off x="298658" y="6239012"/>
            <a:ext cx="11289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800" b="0" i="0" dirty="0">
                <a:solidFill>
                  <a:srgbClr val="333333"/>
                </a:solidFill>
                <a:effectLst/>
                <a:latin typeface="Open Sans"/>
              </a:rPr>
              <a:t>Book: Textbook of Dermatology. Ed Rook A, Wilkinson DS, Ebling FJB, Champion RH, Burton JL. Fourth edition. Blackwell Scientific Publications.</a:t>
            </a:r>
          </a:p>
        </p:txBody>
      </p:sp>
    </p:spTree>
    <p:extLst>
      <p:ext uri="{BB962C8B-B14F-4D97-AF65-F5344CB8AC3E}">
        <p14:creationId xmlns:p14="http://schemas.microsoft.com/office/powerpoint/2010/main" val="65887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479B7-57E7-4476-952D-8B1148D8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Энантемы</a:t>
            </a:r>
          </a:p>
        </p:txBody>
      </p:sp>
      <p:pic>
        <p:nvPicPr>
          <p:cNvPr id="6146" name="Picture 2" descr="https://www.tiensmed.ru/upfiles/kfm/articles/news/koksaki/36.jpg">
            <a:extLst>
              <a:ext uri="{FF2B5EF4-FFF2-40B4-BE49-F238E27FC236}">
                <a16:creationId xmlns:a16="http://schemas.microsoft.com/office/drawing/2014/main" id="{66B42942-2EC4-4329-8938-BC9046A6A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2" b="35089"/>
          <a:stretch/>
        </p:blipFill>
        <p:spPr bwMode="auto">
          <a:xfrm>
            <a:off x="535972" y="836712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static.com/images?q=tbn:ANd9GcS_LOBBKHDng9f6QssNvFSlYjcc8mFPZHJOiWgaoEA0aaymkKGF">
            <a:extLst>
              <a:ext uri="{FF2B5EF4-FFF2-40B4-BE49-F238E27FC236}">
                <a16:creationId xmlns:a16="http://schemas.microsoft.com/office/drawing/2014/main" id="{DF808DBB-425E-486C-8D58-0CA3C3555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r="11954" b="2"/>
          <a:stretch/>
        </p:blipFill>
        <p:spPr bwMode="auto">
          <a:xfrm>
            <a:off x="4223708" y="836712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2D685CF-A569-4216-B887-D67503142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r="19789" b="2"/>
          <a:stretch/>
        </p:blipFill>
        <p:spPr bwMode="auto">
          <a:xfrm>
            <a:off x="8018468" y="836712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9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44424" y="548680"/>
            <a:ext cx="11503152" cy="5096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За последние 50 лет в эпидемическом процессе кори в связи c увеличением коллективного иммунитета произошли существенные количественные сдвиги, которые обусловили качественные изменения её течения:</a:t>
            </a:r>
          </a:p>
          <a:p>
            <a:pPr>
              <a:defRPr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впервые корь перестала быть детской инфекцией; </a:t>
            </a:r>
          </a:p>
          <a:p>
            <a:pPr>
              <a:defRPr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была практически ликвидирована смертность от кори; </a:t>
            </a:r>
          </a:p>
          <a:p>
            <a:pPr>
              <a:defRPr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сезонные факторы перестали оказывать влияние на проявление её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ЭП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во внутригодовой динамике; </a:t>
            </a:r>
          </a:p>
          <a:p>
            <a:pPr>
              <a:defRPr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колебания заболеваемости в динамике приобрели стохастический характер;</a:t>
            </a:r>
          </a:p>
          <a:p>
            <a:pPr>
              <a:defRPr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изменился социально-профессиональный состав заболевших корью, что проявилось увеличением доли лиц декретированных профессий и маргинальных групп населения в формировании вторичного распространения инфекции и поддержании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ЭП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кори на территории Российской Федерации.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BF6C3-530B-44C7-A370-7F1299C5C7B6}"/>
              </a:ext>
            </a:extLst>
          </p:cNvPr>
          <p:cNvSpPr txBox="1"/>
          <p:nvPr/>
        </p:nvSpPr>
        <p:spPr>
          <a:xfrm>
            <a:off x="587388" y="6453336"/>
            <a:ext cx="110172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Смирнова </a:t>
            </a:r>
            <a:r>
              <a:rPr lang="ru-RU" sz="800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Г.И</a:t>
            </a:r>
            <a:r>
              <a:rPr lang="ru-RU" sz="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., Корсунский </a:t>
            </a:r>
            <a:r>
              <a:rPr lang="ru-RU" sz="800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А.А</a:t>
            </a:r>
            <a:r>
              <a:rPr lang="ru-RU" sz="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ЭПИДЕМИОЛОГИЯ И ПРОФИЛАКТИКА КОРИ: АКТУАЛЬНЫЕ ПРОБЛЕМЫ // Эпидемиология и инфекционные болезни. - 2019. - Т. 24. - №2. - C. 52-60.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80779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88B2D62-F05B-4359-8C5C-7BC14FF65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880151"/>
              </p:ext>
            </p:extLst>
          </p:nvPr>
        </p:nvGraphicFramePr>
        <p:xfrm>
          <a:off x="263352" y="682177"/>
          <a:ext cx="11690108" cy="536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930">
                  <a:extLst>
                    <a:ext uri="{9D8B030D-6E8A-4147-A177-3AD203B41FA5}">
                      <a16:colId xmlns:a16="http://schemas.microsoft.com/office/drawing/2014/main" val="2443841887"/>
                    </a:ext>
                  </a:extLst>
                </a:gridCol>
                <a:gridCol w="8770178">
                  <a:extLst>
                    <a:ext uri="{9D8B030D-6E8A-4147-A177-3AD203B41FA5}">
                      <a16:colId xmlns:a16="http://schemas.microsoft.com/office/drawing/2014/main" val="2041525925"/>
                    </a:ext>
                  </a:extLst>
                </a:gridCol>
              </a:tblGrid>
              <a:tr h="46663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Симптом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91321"/>
                  </a:ext>
                </a:extLst>
              </a:tr>
              <a:tr h="86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Пятна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Fordyce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80" marR="55080" marT="27540" marB="275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Рисовые гранулы белого или желто-белого цвета, б\болезненные папулы, 1–3 мм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Слизистой оболочки щеки, губ и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ретромоляров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080" marR="55080" marT="27540" marB="27540"/>
                </a:tc>
                <a:extLst>
                  <a:ext uri="{0D108BD9-81ED-4DB2-BD59-A6C34878D82A}">
                    <a16:rowId xmlns:a16="http://schemas.microsoft.com/office/drawing/2014/main" val="675944673"/>
                  </a:ext>
                </a:extLst>
              </a:tr>
              <a:tr h="1186380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Герпетический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гингивостоматит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80" marR="55080" marT="27540" marB="275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Везикулы, эрозии с воспалительным,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эритематозным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основанием; </a:t>
                      </a:r>
                    </a:p>
                    <a:p>
                      <a:pPr algn="l" fontAlgn="t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Губы, десны, ротовая полость или язык</a:t>
                      </a:r>
                    </a:p>
                  </a:txBody>
                  <a:tcPr marL="55080" marR="55080" marT="27540" marB="27540"/>
                </a:tc>
                <a:extLst>
                  <a:ext uri="{0D108BD9-81ED-4DB2-BD59-A6C34878D82A}">
                    <a16:rowId xmlns:a16="http://schemas.microsoft.com/office/drawing/2014/main" val="2323978141"/>
                  </a:ext>
                </a:extLst>
              </a:tr>
              <a:tr h="1603450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Пятна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Коплика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80" marR="55080" marT="27540" marB="275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Беловатые, сероватые возвышения от 1 до 3 мм с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эритематозным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основанием; обычно наблюдается на слизистой оболочке щеки напротив коренных зубов</a:t>
                      </a:r>
                    </a:p>
                  </a:txBody>
                  <a:tcPr marL="55080" marR="55080" marT="27540" marB="27540"/>
                </a:tc>
                <a:extLst>
                  <a:ext uri="{0D108BD9-81ED-4DB2-BD59-A6C34878D82A}">
                    <a16:rowId xmlns:a16="http://schemas.microsoft.com/office/drawing/2014/main" val="500706611"/>
                  </a:ext>
                </a:extLst>
              </a:tr>
              <a:tr h="836379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Кандидоз полости рта</a:t>
                      </a:r>
                    </a:p>
                  </a:txBody>
                  <a:tcPr marL="55080" marR="55080" marT="27540" marB="275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Творожистые наложения на слизистой оболочке щеки, неба, языка или ротоглотки</a:t>
                      </a:r>
                    </a:p>
                  </a:txBody>
                  <a:tcPr marL="55080" marR="55080" marT="27540" marB="27540"/>
                </a:tc>
                <a:extLst>
                  <a:ext uri="{0D108BD9-81ED-4DB2-BD59-A6C34878D82A}">
                    <a16:rowId xmlns:a16="http://schemas.microsoft.com/office/drawing/2014/main" val="337212722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B5CCA2-EFD9-4529-BB27-94860EA45534}"/>
              </a:ext>
            </a:extLst>
          </p:cNvPr>
          <p:cNvSpPr/>
          <p:nvPr/>
        </p:nvSpPr>
        <p:spPr>
          <a:xfrm>
            <a:off x="530086" y="6051047"/>
            <a:ext cx="10933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JOSEPH AZIZ, MD, Community Health Care, Inc., and Genesis Health Care, East Moline, Illinois</a:t>
            </a:r>
          </a:p>
          <a:p>
            <a:r>
              <a:rPr lang="en-US" sz="1200" b="0" i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Am Fam Physician.</a:t>
            </a:r>
            <a:r>
              <a:rPr lang="en-US" sz="1200" b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2017 Jun 1;95(11):729-730.</a:t>
            </a:r>
          </a:p>
        </p:txBody>
      </p:sp>
    </p:spTree>
    <p:extLst>
      <p:ext uri="{BB962C8B-B14F-4D97-AF65-F5344CB8AC3E}">
        <p14:creationId xmlns:p14="http://schemas.microsoft.com/office/powerpoint/2010/main" val="183155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B2A94-1716-4484-B765-3EC33FA5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99FAB-6CCA-4E5F-9F7F-1A620D61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other of measles-stricken infant: Our community 'failed us' | CNN">
            <a:extLst>
              <a:ext uri="{FF2B5EF4-FFF2-40B4-BE49-F238E27FC236}">
                <a16:creationId xmlns:a16="http://schemas.microsoft.com/office/drawing/2014/main" id="{A98681B6-0668-4DD2-A191-ACABCDB5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49" y="681037"/>
            <a:ext cx="3480135" cy="618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598E05-F39F-431E-B0AF-304897F3B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4" r="44835"/>
          <a:stretch/>
        </p:blipFill>
        <p:spPr>
          <a:xfrm>
            <a:off x="241624" y="1195317"/>
            <a:ext cx="6725706" cy="529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6D8DA-F4B3-44CE-AEFC-88388D51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001E9F-5FCE-41E0-A3DE-B603182BD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2282"/>
          <a:stretch/>
        </p:blipFill>
        <p:spPr>
          <a:xfrm>
            <a:off x="191344" y="722376"/>
            <a:ext cx="12072204" cy="604867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31B15-00BB-4CBD-B046-989C9105AA95}"/>
              </a:ext>
            </a:extLst>
          </p:cNvPr>
          <p:cNvSpPr txBox="1"/>
          <p:nvPr/>
        </p:nvSpPr>
        <p:spPr>
          <a:xfrm>
            <a:off x="3143672" y="36767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день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D3CC2-B893-4792-BE65-BE7DE9E16F2F}"/>
              </a:ext>
            </a:extLst>
          </p:cNvPr>
          <p:cNvSpPr txBox="1"/>
          <p:nvPr/>
        </p:nvSpPr>
        <p:spPr>
          <a:xfrm>
            <a:off x="8400256" y="353044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 день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A88B16-C543-4C3D-A830-D31DAE696925}"/>
              </a:ext>
            </a:extLst>
          </p:cNvPr>
          <p:cNvSpPr txBox="1"/>
          <p:nvPr/>
        </p:nvSpPr>
        <p:spPr>
          <a:xfrm>
            <a:off x="173849" y="908720"/>
            <a:ext cx="17084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заболела - 24.01.23, сыпь- 26.01.23, </a:t>
            </a:r>
          </a:p>
          <a:p>
            <a:r>
              <a:rPr lang="ru-RU" dirty="0"/>
              <a:t>гр-ка Республики Таджикистан 2006 г.р. (прибыла 12.01.23); не привита; 27.01.23</a:t>
            </a:r>
          </a:p>
        </p:txBody>
      </p:sp>
    </p:spTree>
    <p:extLst>
      <p:ext uri="{BB962C8B-B14F-4D97-AF65-F5344CB8AC3E}">
        <p14:creationId xmlns:p14="http://schemas.microsoft.com/office/powerpoint/2010/main" val="845982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8E836-AD1E-4875-85C7-837800C9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91BB6B-C103-4E63-A53D-9752DD697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/>
          <a:stretch/>
        </p:blipFill>
        <p:spPr>
          <a:xfrm>
            <a:off x="207049" y="620688"/>
            <a:ext cx="11777901" cy="61206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6D786-4781-4519-ACDE-1723B9DF0F13}"/>
              </a:ext>
            </a:extLst>
          </p:cNvPr>
          <p:cNvSpPr txBox="1"/>
          <p:nvPr/>
        </p:nvSpPr>
        <p:spPr>
          <a:xfrm>
            <a:off x="347472" y="6357404"/>
            <a:ext cx="8568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 документам привиты, </a:t>
            </a:r>
            <a:r>
              <a:rPr lang="ru-RU" dirty="0" err="1"/>
              <a:t>IgG</a:t>
            </a:r>
            <a:r>
              <a:rPr lang="ru-RU" dirty="0"/>
              <a:t> – не обнаружены (обследование от 27.01.23)</a:t>
            </a:r>
          </a:p>
        </p:txBody>
      </p:sp>
    </p:spTree>
    <p:extLst>
      <p:ext uri="{BB962C8B-B14F-4D97-AF65-F5344CB8AC3E}">
        <p14:creationId xmlns:p14="http://schemas.microsoft.com/office/powerpoint/2010/main" val="460609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432" y="620688"/>
            <a:ext cx="95760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Дифференциальный диагноз </a:t>
            </a:r>
          </a:p>
          <a:p>
            <a:pPr algn="just"/>
            <a:endParaRPr lang="ru-RU" sz="28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/>
              <a:t>Аденовирусная инфекция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/>
              <a:t>Краснуха,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/>
              <a:t>Энтеровирусная инфекция,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/>
              <a:t> Инфекционный мононуклеоз.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/>
              <a:t>аллергическая и медикаментозная сыпь,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/>
              <a:t> синдром Кавасаки </a:t>
            </a:r>
            <a:r>
              <a:rPr lang="ru-RU" sz="2400" b="1" dirty="0"/>
              <a:t>(острое лихорадочное заболевание детского возраста, характеризующееся поражением коронарных и других сосудов),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/>
              <a:t> синдром </a:t>
            </a:r>
            <a:r>
              <a:rPr lang="ru-RU" sz="2800" b="1" dirty="0" err="1"/>
              <a:t>Стивенса</a:t>
            </a:r>
            <a:r>
              <a:rPr lang="ru-RU" sz="2800" b="1" dirty="0"/>
              <a:t> — Джонсона </a:t>
            </a:r>
            <a:r>
              <a:rPr lang="ru-RU" sz="2400" b="1" dirty="0"/>
              <a:t>(злокачественный тип экссудативной эритемы)</a:t>
            </a:r>
          </a:p>
        </p:txBody>
      </p:sp>
    </p:spTree>
    <p:extLst>
      <p:ext uri="{BB962C8B-B14F-4D97-AF65-F5344CB8AC3E}">
        <p14:creationId xmlns:p14="http://schemas.microsoft.com/office/powerpoint/2010/main" val="326610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A7C84-0EE1-48CF-97B5-4719B810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Атипичная корь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AC45996A-4E5E-4125-B9D8-02B1E2A103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222784B-109F-4809-99B0-6555837784B0}"/>
              </a:ext>
            </a:extLst>
          </p:cNvPr>
          <p:cNvSpPr txBox="1">
            <a:spLocks/>
          </p:cNvSpPr>
          <p:nvPr/>
        </p:nvSpPr>
        <p:spPr bwMode="auto">
          <a:xfrm>
            <a:off x="1015429" y="11644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Атипичная корь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3A271-71C0-4540-A932-554EA25B6468}"/>
              </a:ext>
            </a:extLst>
          </p:cNvPr>
          <p:cNvSpPr txBox="1"/>
          <p:nvPr/>
        </p:nvSpPr>
        <p:spPr>
          <a:xfrm>
            <a:off x="0" y="6161587"/>
            <a:ext cx="7344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Martin DB, Weiner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LB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Nieburg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PI et al.. Atypical measles in adolescents and young adults.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Ann Intern Med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1979;90:877–81. 10.7326/0003-4819-90-6-877</a:t>
            </a:r>
            <a:endParaRPr lang="ru-RU" sz="8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l"/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Sabella C. Measles: not just a childhood rash.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Cleve Clin J Med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2010;77:207–13. 10.3949/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ccjm.77a.09123</a:t>
            </a:r>
            <a:endParaRPr lang="ru-RU" sz="8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l"/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Henderson JA, Hammond DI. Delayed diagnosis in atypical measles syndrome.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Can Med Assoc J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1985;133:211</a:t>
            </a:r>
            <a:endParaRPr lang="ru-RU" sz="8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l"/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Artimos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de Oliveira S,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Jin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L, Siqueira MM et al.. Atypical measles in a patient twice vaccinated against measles: transmission from an unvaccinated household contact.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Vaccine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2000;19:1093–6. 10.1016</a:t>
            </a:r>
          </a:p>
        </p:txBody>
      </p:sp>
    </p:spTree>
    <p:extLst>
      <p:ext uri="{BB962C8B-B14F-4D97-AF65-F5344CB8AC3E}">
        <p14:creationId xmlns:p14="http://schemas.microsoft.com/office/powerpoint/2010/main" val="333842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4FE7C-FE3D-49F6-84F2-A463BAB1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20BFEF-8292-41D5-ADE7-25683B53E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www.karger.com/WebMaterial/ShowPic/211448">
            <a:extLst>
              <a:ext uri="{FF2B5EF4-FFF2-40B4-BE49-F238E27FC236}">
                <a16:creationId xmlns:a16="http://schemas.microsoft.com/office/drawing/2014/main" id="{CED3F9F5-8B68-4210-9C20-AA77E05A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65" y="291959"/>
            <a:ext cx="4127113" cy="27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arger.com/WebMaterial/ShowPic/211447">
            <a:extLst>
              <a:ext uri="{FF2B5EF4-FFF2-40B4-BE49-F238E27FC236}">
                <a16:creationId xmlns:a16="http://schemas.microsoft.com/office/drawing/2014/main" id="{E3A63B82-752B-4D57-B5BE-FD8C0275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12" y="3230050"/>
            <a:ext cx="9828756" cy="32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7D3B2-3942-4525-87E5-4805081EA0BC}"/>
              </a:ext>
            </a:extLst>
          </p:cNvPr>
          <p:cNvSpPr txBox="1"/>
          <p:nvPr/>
        </p:nvSpPr>
        <p:spPr>
          <a:xfrm>
            <a:off x="4439816" y="6569451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 err="1"/>
              <a:t>Battegay</a:t>
            </a:r>
            <a:r>
              <a:rPr lang="ru-RU" sz="800" dirty="0"/>
              <a:t> R, </a:t>
            </a:r>
            <a:r>
              <a:rPr lang="ru-RU" sz="800" dirty="0" err="1"/>
              <a:t>Itin</a:t>
            </a:r>
            <a:r>
              <a:rPr lang="ru-RU" sz="800" dirty="0"/>
              <a:t> C, </a:t>
            </a:r>
            <a:r>
              <a:rPr lang="ru-RU" sz="800" dirty="0" err="1"/>
              <a:t>Itin</a:t>
            </a:r>
            <a:r>
              <a:rPr lang="ru-RU" sz="800" dirty="0"/>
              <a:t> P: </a:t>
            </a:r>
            <a:r>
              <a:rPr lang="ru-RU" sz="800" dirty="0" err="1"/>
              <a:t>Dermatological</a:t>
            </a:r>
            <a:r>
              <a:rPr lang="ru-RU" sz="800" dirty="0"/>
              <a:t> </a:t>
            </a:r>
            <a:r>
              <a:rPr lang="ru-RU" sz="800" dirty="0" err="1"/>
              <a:t>Signs</a:t>
            </a:r>
            <a:r>
              <a:rPr lang="ru-RU" sz="800" dirty="0"/>
              <a:t> </a:t>
            </a:r>
            <a:r>
              <a:rPr lang="ru-RU" sz="800" dirty="0" err="1"/>
              <a:t>and</a:t>
            </a:r>
            <a:r>
              <a:rPr lang="ru-RU" sz="800" dirty="0"/>
              <a:t> </a:t>
            </a:r>
            <a:r>
              <a:rPr lang="ru-RU" sz="800" dirty="0" err="1"/>
              <a:t>Symptoms</a:t>
            </a:r>
            <a:r>
              <a:rPr lang="ru-RU" sz="800" dirty="0"/>
              <a:t> </a:t>
            </a:r>
            <a:r>
              <a:rPr lang="ru-RU" sz="800" dirty="0" err="1"/>
              <a:t>of</a:t>
            </a:r>
            <a:r>
              <a:rPr lang="ru-RU" sz="800" dirty="0"/>
              <a:t> </a:t>
            </a:r>
            <a:r>
              <a:rPr lang="ru-RU" sz="800" dirty="0" err="1"/>
              <a:t>Measles</a:t>
            </a:r>
            <a:r>
              <a:rPr lang="ru-RU" sz="800" dirty="0"/>
              <a:t>: A </a:t>
            </a:r>
            <a:r>
              <a:rPr lang="ru-RU" sz="800" dirty="0" err="1"/>
              <a:t>Prospective</a:t>
            </a:r>
            <a:r>
              <a:rPr lang="ru-RU" sz="800" dirty="0"/>
              <a:t> </a:t>
            </a:r>
            <a:r>
              <a:rPr lang="ru-RU" sz="800" dirty="0" err="1"/>
              <a:t>Case</a:t>
            </a:r>
            <a:r>
              <a:rPr lang="ru-RU" sz="800" dirty="0"/>
              <a:t> </a:t>
            </a:r>
            <a:r>
              <a:rPr lang="ru-RU" sz="800" dirty="0" err="1"/>
              <a:t>Series</a:t>
            </a:r>
            <a:r>
              <a:rPr lang="ru-RU" sz="800" dirty="0"/>
              <a:t> </a:t>
            </a:r>
            <a:r>
              <a:rPr lang="ru-RU" sz="800" dirty="0" err="1"/>
              <a:t>and</a:t>
            </a:r>
            <a:r>
              <a:rPr lang="ru-RU" sz="800" dirty="0"/>
              <a:t> </a:t>
            </a:r>
            <a:r>
              <a:rPr lang="ru-RU" sz="800" dirty="0" err="1"/>
              <a:t>Comparison</a:t>
            </a:r>
            <a:r>
              <a:rPr lang="ru-RU" sz="800" dirty="0"/>
              <a:t> </a:t>
            </a:r>
            <a:r>
              <a:rPr lang="ru-RU" sz="800" dirty="0" err="1"/>
              <a:t>with</a:t>
            </a:r>
            <a:r>
              <a:rPr lang="ru-RU" sz="800" dirty="0"/>
              <a:t> </a:t>
            </a:r>
            <a:r>
              <a:rPr lang="ru-RU" sz="800" dirty="0" err="1"/>
              <a:t>the</a:t>
            </a:r>
            <a:r>
              <a:rPr lang="ru-RU" sz="800" dirty="0"/>
              <a:t> </a:t>
            </a:r>
            <a:r>
              <a:rPr lang="ru-RU" sz="800" dirty="0" err="1"/>
              <a:t>Literature</a:t>
            </a:r>
            <a:r>
              <a:rPr lang="ru-RU" sz="800" dirty="0"/>
              <a:t>. </a:t>
            </a:r>
            <a:r>
              <a:rPr lang="ru-RU" sz="800" dirty="0" err="1"/>
              <a:t>Dermatology</a:t>
            </a:r>
            <a:r>
              <a:rPr lang="ru-RU" sz="800" dirty="0"/>
              <a:t> 2012;224:1-4.</a:t>
            </a:r>
          </a:p>
        </p:txBody>
      </p:sp>
    </p:spTree>
    <p:extLst>
      <p:ext uri="{BB962C8B-B14F-4D97-AF65-F5344CB8AC3E}">
        <p14:creationId xmlns:p14="http://schemas.microsoft.com/office/powerpoint/2010/main" val="391749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A7C84-0EE1-48CF-97B5-4719B810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 dirty="0"/>
              <a:t>Атипичная корь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AC45996A-4E5E-4125-B9D8-02B1E2A103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355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371E3-71F3-4030-8A2A-8D04E4D8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111349"/>
            <a:ext cx="3871744" cy="367229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Осложнения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012D3F9-23D1-4A5A-895C-5FD021B285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374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374" y="331471"/>
            <a:ext cx="5459095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Лабораторные</a:t>
            </a:r>
            <a:r>
              <a:rPr sz="3200" spc="-85" dirty="0"/>
              <a:t> </a:t>
            </a:r>
            <a:r>
              <a:rPr sz="3200" spc="-10" dirty="0"/>
              <a:t>исследования: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59941" y="999186"/>
            <a:ext cx="7898765" cy="423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45" dirty="0">
                <a:latin typeface="Times New Roman"/>
                <a:cs typeface="Times New Roman"/>
              </a:rPr>
              <a:t>ОАК:</a:t>
            </a:r>
            <a:endParaRPr sz="3000">
              <a:latin typeface="Times New Roman"/>
              <a:cs typeface="Times New Roman"/>
            </a:endParaRPr>
          </a:p>
          <a:p>
            <a:pPr marL="355600" marR="1467485" indent="-3429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-15" dirty="0">
                <a:latin typeface="Times New Roman"/>
                <a:cs typeface="Times New Roman"/>
              </a:rPr>
              <a:t> катаральном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периоде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–</a:t>
            </a:r>
            <a:r>
              <a:rPr sz="3000" spc="-20" dirty="0">
                <a:latin typeface="Times New Roman"/>
                <a:cs typeface="Times New Roman"/>
              </a:rPr>
              <a:t> лейкопения,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нейтропения;</a:t>
            </a:r>
            <a:endParaRPr sz="3000">
              <a:latin typeface="Times New Roman"/>
              <a:cs typeface="Times New Roman"/>
            </a:endParaRPr>
          </a:p>
          <a:p>
            <a:pPr marL="355600" marR="1688464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в </a:t>
            </a:r>
            <a:r>
              <a:rPr sz="3000" spc="-15" dirty="0">
                <a:latin typeface="Times New Roman"/>
                <a:cs typeface="Times New Roman"/>
              </a:rPr>
              <a:t>периоде </a:t>
            </a:r>
            <a:r>
              <a:rPr sz="3000" spc="-5" dirty="0">
                <a:latin typeface="Times New Roman"/>
                <a:cs typeface="Times New Roman"/>
              </a:rPr>
              <a:t>высыпания </a:t>
            </a:r>
            <a:r>
              <a:rPr sz="3000" dirty="0">
                <a:latin typeface="Times New Roman"/>
                <a:cs typeface="Times New Roman"/>
              </a:rPr>
              <a:t>– </a:t>
            </a:r>
            <a:r>
              <a:rPr sz="3000" spc="-20" dirty="0">
                <a:latin typeface="Times New Roman"/>
                <a:cs typeface="Times New Roman"/>
              </a:rPr>
              <a:t>лейкопения,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эозинопения,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тромбоцитопения;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ts val="324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случае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развития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бактериальных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осложнений</a:t>
            </a:r>
            <a:endParaRPr sz="3000">
              <a:latin typeface="Times New Roman"/>
              <a:cs typeface="Times New Roman"/>
            </a:endParaRPr>
          </a:p>
          <a:p>
            <a:pPr marL="355600">
              <a:lnSpc>
                <a:spcPts val="3240"/>
              </a:lnSpc>
            </a:pPr>
            <a:r>
              <a:rPr sz="3000" dirty="0">
                <a:latin typeface="Times New Roman"/>
                <a:cs typeface="Times New Roman"/>
              </a:rPr>
              <a:t>–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лейкоцитоз,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нейтрофилез,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лимфоцитопения.</a:t>
            </a:r>
            <a:endParaRPr sz="30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marL="355600" marR="1381125" indent="-342900">
              <a:lnSpc>
                <a:spcPts val="28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40" dirty="0">
                <a:latin typeface="Times New Roman"/>
                <a:cs typeface="Times New Roman"/>
              </a:rPr>
              <a:t>ОАМ:</a:t>
            </a:r>
            <a:r>
              <a:rPr sz="3000" b="1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протеинурия,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микрогематурия,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цилиндрурия.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26" y="537198"/>
            <a:ext cx="9229301" cy="4385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>
                    <a:alpha val="100000"/>
                  </a:srgbClr>
                </a:solidFill>
                <a:latin typeface="Poppins SemiBold"/>
                <a:cs typeface="Poppins SemiBold"/>
                <a:sym typeface="Poppins SemiBold"/>
              </a:rPr>
              <a:t>Случаи заболевания корью: Таджикистан</a:t>
            </a:r>
            <a:endParaRPr sz="2400" b="1" dirty="0">
              <a:solidFill>
                <a:srgbClr val="000000">
                  <a:alpha val="100000"/>
                </a:srgbClr>
              </a:solidFill>
              <a:latin typeface="Poppins SemiBold"/>
              <a:cs typeface="Poppins SemiBold"/>
              <a:sym typeface="Poppins SemiBol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4022" y="1053537"/>
            <a:ext cx="11089860" cy="2772465"/>
            <a:chOff x="731520" y="1737360"/>
            <a:chExt cx="18288000" cy="4572000"/>
          </a:xfrm>
        </p:grpSpPr>
        <p:sp>
          <p:nvSpPr>
            <p:cNvPr id="4" name="rc3"/>
            <p:cNvSpPr/>
            <p:nvPr/>
          </p:nvSpPr>
          <p:spPr>
            <a:xfrm>
              <a:off x="731520" y="1737359"/>
              <a:ext cx="18288000" cy="45720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" name="rc4"/>
            <p:cNvSpPr/>
            <p:nvPr/>
          </p:nvSpPr>
          <p:spPr>
            <a:xfrm>
              <a:off x="731520" y="1737359"/>
              <a:ext cx="18287999" cy="45720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6" name="rc5"/>
            <p:cNvSpPr/>
            <p:nvPr/>
          </p:nvSpPr>
          <p:spPr>
            <a:xfrm>
              <a:off x="1899869" y="2153563"/>
              <a:ext cx="3164832" cy="303631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7" name="pl6"/>
            <p:cNvSpPr/>
            <p:nvPr/>
          </p:nvSpPr>
          <p:spPr>
            <a:xfrm>
              <a:off x="1899869" y="4646657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8" name="pl7"/>
            <p:cNvSpPr/>
            <p:nvPr/>
          </p:nvSpPr>
          <p:spPr>
            <a:xfrm>
              <a:off x="1899869" y="383623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9" name="pl8"/>
            <p:cNvSpPr/>
            <p:nvPr/>
          </p:nvSpPr>
          <p:spPr>
            <a:xfrm>
              <a:off x="1899869" y="302581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0" name="pl9"/>
            <p:cNvSpPr/>
            <p:nvPr/>
          </p:nvSpPr>
          <p:spPr>
            <a:xfrm>
              <a:off x="1899869" y="221539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1" name="pl10"/>
            <p:cNvSpPr/>
            <p:nvPr/>
          </p:nvSpPr>
          <p:spPr>
            <a:xfrm>
              <a:off x="1899869" y="5051867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2" name="pl11"/>
            <p:cNvSpPr/>
            <p:nvPr/>
          </p:nvSpPr>
          <p:spPr>
            <a:xfrm>
              <a:off x="1899869" y="424144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3" name="pl12"/>
            <p:cNvSpPr/>
            <p:nvPr/>
          </p:nvSpPr>
          <p:spPr>
            <a:xfrm>
              <a:off x="1899869" y="343102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4" name="pl13"/>
            <p:cNvSpPr/>
            <p:nvPr/>
          </p:nvSpPr>
          <p:spPr>
            <a:xfrm>
              <a:off x="1899869" y="262060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5" name="rc14"/>
            <p:cNvSpPr/>
            <p:nvPr/>
          </p:nvSpPr>
          <p:spPr>
            <a:xfrm>
              <a:off x="1938781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" name="rc15"/>
            <p:cNvSpPr/>
            <p:nvPr/>
          </p:nvSpPr>
          <p:spPr>
            <a:xfrm>
              <a:off x="1938781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" name="rc16"/>
            <p:cNvSpPr/>
            <p:nvPr/>
          </p:nvSpPr>
          <p:spPr>
            <a:xfrm>
              <a:off x="1938781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" name="rc17"/>
            <p:cNvSpPr/>
            <p:nvPr/>
          </p:nvSpPr>
          <p:spPr>
            <a:xfrm>
              <a:off x="1938781" y="4970825"/>
              <a:ext cx="233471" cy="81041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" name="rc18"/>
            <p:cNvSpPr/>
            <p:nvPr/>
          </p:nvSpPr>
          <p:spPr>
            <a:xfrm>
              <a:off x="2198193" y="5035659"/>
              <a:ext cx="233471" cy="16208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0" name="rc19"/>
            <p:cNvSpPr/>
            <p:nvPr/>
          </p:nvSpPr>
          <p:spPr>
            <a:xfrm>
              <a:off x="2198193" y="5035659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1" name="rc20"/>
            <p:cNvSpPr/>
            <p:nvPr/>
          </p:nvSpPr>
          <p:spPr>
            <a:xfrm>
              <a:off x="2198193" y="5035659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" name="rc21"/>
            <p:cNvSpPr/>
            <p:nvPr/>
          </p:nvSpPr>
          <p:spPr>
            <a:xfrm>
              <a:off x="2198193" y="4889783"/>
              <a:ext cx="233471" cy="14587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" name="rc22"/>
            <p:cNvSpPr/>
            <p:nvPr/>
          </p:nvSpPr>
          <p:spPr>
            <a:xfrm>
              <a:off x="2457606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" name="rc23"/>
            <p:cNvSpPr/>
            <p:nvPr/>
          </p:nvSpPr>
          <p:spPr>
            <a:xfrm>
              <a:off x="2457606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" name="rc24"/>
            <p:cNvSpPr/>
            <p:nvPr/>
          </p:nvSpPr>
          <p:spPr>
            <a:xfrm>
              <a:off x="2457606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" name="rc25"/>
            <p:cNvSpPr/>
            <p:nvPr/>
          </p:nvSpPr>
          <p:spPr>
            <a:xfrm>
              <a:off x="2457606" y="4857366"/>
              <a:ext cx="233471" cy="194500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7" name="rc26"/>
            <p:cNvSpPr/>
            <p:nvPr/>
          </p:nvSpPr>
          <p:spPr>
            <a:xfrm>
              <a:off x="2717018" y="5035659"/>
              <a:ext cx="233471" cy="16208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8" name="rc27"/>
            <p:cNvSpPr/>
            <p:nvPr/>
          </p:nvSpPr>
          <p:spPr>
            <a:xfrm>
              <a:off x="2717018" y="5035659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9" name="rc28"/>
            <p:cNvSpPr/>
            <p:nvPr/>
          </p:nvSpPr>
          <p:spPr>
            <a:xfrm>
              <a:off x="2717018" y="5035659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30" name="rc29"/>
            <p:cNvSpPr/>
            <p:nvPr/>
          </p:nvSpPr>
          <p:spPr>
            <a:xfrm>
              <a:off x="2717018" y="4776324"/>
              <a:ext cx="233471" cy="259334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31" name="rc30"/>
            <p:cNvSpPr/>
            <p:nvPr/>
          </p:nvSpPr>
          <p:spPr>
            <a:xfrm>
              <a:off x="2976431" y="4987034"/>
              <a:ext cx="233471" cy="64833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32" name="rc31"/>
            <p:cNvSpPr/>
            <p:nvPr/>
          </p:nvSpPr>
          <p:spPr>
            <a:xfrm>
              <a:off x="2976431" y="4987034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33" name="rc32"/>
            <p:cNvSpPr/>
            <p:nvPr/>
          </p:nvSpPr>
          <p:spPr>
            <a:xfrm>
              <a:off x="2976431" y="4987034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34" name="rc33"/>
            <p:cNvSpPr/>
            <p:nvPr/>
          </p:nvSpPr>
          <p:spPr>
            <a:xfrm>
              <a:off x="2976431" y="4711491"/>
              <a:ext cx="233471" cy="275542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35" name="rc34"/>
            <p:cNvSpPr/>
            <p:nvPr/>
          </p:nvSpPr>
          <p:spPr>
            <a:xfrm>
              <a:off x="3235843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36" name="rc35"/>
            <p:cNvSpPr/>
            <p:nvPr/>
          </p:nvSpPr>
          <p:spPr>
            <a:xfrm>
              <a:off x="3235843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37" name="rc36"/>
            <p:cNvSpPr/>
            <p:nvPr/>
          </p:nvSpPr>
          <p:spPr>
            <a:xfrm>
              <a:off x="3235843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38" name="rc37"/>
            <p:cNvSpPr/>
            <p:nvPr/>
          </p:nvSpPr>
          <p:spPr>
            <a:xfrm>
              <a:off x="3235843" y="4792533"/>
              <a:ext cx="233471" cy="259334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39" name="rc38"/>
            <p:cNvSpPr/>
            <p:nvPr/>
          </p:nvSpPr>
          <p:spPr>
            <a:xfrm>
              <a:off x="3495256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0" name="rc39"/>
            <p:cNvSpPr/>
            <p:nvPr/>
          </p:nvSpPr>
          <p:spPr>
            <a:xfrm>
              <a:off x="3495256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1" name="rc40"/>
            <p:cNvSpPr/>
            <p:nvPr/>
          </p:nvSpPr>
          <p:spPr>
            <a:xfrm>
              <a:off x="3495256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2" name="rc41"/>
            <p:cNvSpPr/>
            <p:nvPr/>
          </p:nvSpPr>
          <p:spPr>
            <a:xfrm>
              <a:off x="3495256" y="4873575"/>
              <a:ext cx="233471" cy="178292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3" name="rc42"/>
            <p:cNvSpPr/>
            <p:nvPr/>
          </p:nvSpPr>
          <p:spPr>
            <a:xfrm>
              <a:off x="3754668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4" name="rc43"/>
            <p:cNvSpPr/>
            <p:nvPr/>
          </p:nvSpPr>
          <p:spPr>
            <a:xfrm>
              <a:off x="3754668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5" name="rc44"/>
            <p:cNvSpPr/>
            <p:nvPr/>
          </p:nvSpPr>
          <p:spPr>
            <a:xfrm>
              <a:off x="3754668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6" name="rc45"/>
            <p:cNvSpPr/>
            <p:nvPr/>
          </p:nvSpPr>
          <p:spPr>
            <a:xfrm>
              <a:off x="3754668" y="5003242"/>
              <a:ext cx="233471" cy="4862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7" name="rc46"/>
            <p:cNvSpPr/>
            <p:nvPr/>
          </p:nvSpPr>
          <p:spPr>
            <a:xfrm>
              <a:off x="4014081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" name="rc47"/>
            <p:cNvSpPr/>
            <p:nvPr/>
          </p:nvSpPr>
          <p:spPr>
            <a:xfrm>
              <a:off x="4014081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9" name="rc48"/>
            <p:cNvSpPr/>
            <p:nvPr/>
          </p:nvSpPr>
          <p:spPr>
            <a:xfrm>
              <a:off x="4014081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0" name="rc49"/>
            <p:cNvSpPr/>
            <p:nvPr/>
          </p:nvSpPr>
          <p:spPr>
            <a:xfrm>
              <a:off x="4014081" y="4970825"/>
              <a:ext cx="233471" cy="81041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1" name="rc50"/>
            <p:cNvSpPr/>
            <p:nvPr/>
          </p:nvSpPr>
          <p:spPr>
            <a:xfrm>
              <a:off x="4273494" y="5035659"/>
              <a:ext cx="233471" cy="16208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2" name="rc51"/>
            <p:cNvSpPr/>
            <p:nvPr/>
          </p:nvSpPr>
          <p:spPr>
            <a:xfrm>
              <a:off x="4273494" y="5035659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3" name="rc52"/>
            <p:cNvSpPr/>
            <p:nvPr/>
          </p:nvSpPr>
          <p:spPr>
            <a:xfrm>
              <a:off x="4273494" y="5035659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4" name="rc53"/>
            <p:cNvSpPr/>
            <p:nvPr/>
          </p:nvSpPr>
          <p:spPr>
            <a:xfrm>
              <a:off x="4273494" y="4727699"/>
              <a:ext cx="233471" cy="307959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5" name="rc54"/>
            <p:cNvSpPr/>
            <p:nvPr/>
          </p:nvSpPr>
          <p:spPr>
            <a:xfrm>
              <a:off x="4532906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6" name="rc55"/>
            <p:cNvSpPr/>
            <p:nvPr/>
          </p:nvSpPr>
          <p:spPr>
            <a:xfrm>
              <a:off x="4532906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7" name="rc56"/>
            <p:cNvSpPr/>
            <p:nvPr/>
          </p:nvSpPr>
          <p:spPr>
            <a:xfrm>
              <a:off x="4532906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8" name="rc57"/>
            <p:cNvSpPr/>
            <p:nvPr/>
          </p:nvSpPr>
          <p:spPr>
            <a:xfrm>
              <a:off x="4532906" y="4776324"/>
              <a:ext cx="233471" cy="275542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9" name="rc58"/>
            <p:cNvSpPr/>
            <p:nvPr/>
          </p:nvSpPr>
          <p:spPr>
            <a:xfrm>
              <a:off x="4792319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60" name="rc59"/>
            <p:cNvSpPr/>
            <p:nvPr/>
          </p:nvSpPr>
          <p:spPr>
            <a:xfrm>
              <a:off x="4792319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61" name="rc60"/>
            <p:cNvSpPr/>
            <p:nvPr/>
          </p:nvSpPr>
          <p:spPr>
            <a:xfrm>
              <a:off x="4792319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62" name="rc61"/>
            <p:cNvSpPr/>
            <p:nvPr/>
          </p:nvSpPr>
          <p:spPr>
            <a:xfrm>
              <a:off x="4792319" y="5019450"/>
              <a:ext cx="233471" cy="32416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63" name="pg62"/>
            <p:cNvSpPr/>
            <p:nvPr/>
          </p:nvSpPr>
          <p:spPr>
            <a:xfrm>
              <a:off x="2707245" y="2291578"/>
              <a:ext cx="1550081" cy="348786"/>
            </a:xfrm>
            <a:custGeom>
              <a:avLst/>
              <a:gdLst/>
              <a:ahLst/>
              <a:cxnLst/>
              <a:rect l="0" t="0" r="0" b="0"/>
              <a:pathLst>
                <a:path w="1550081" h="348786">
                  <a:moveTo>
                    <a:pt x="27431" y="348786"/>
                  </a:moveTo>
                  <a:lnTo>
                    <a:pt x="1522649" y="348786"/>
                  </a:lnTo>
                  <a:lnTo>
                    <a:pt x="1521544" y="348764"/>
                  </a:lnTo>
                  <a:lnTo>
                    <a:pt x="1525956" y="348586"/>
                  </a:lnTo>
                  <a:lnTo>
                    <a:pt x="1530281" y="347703"/>
                  </a:lnTo>
                  <a:lnTo>
                    <a:pt x="1534409" y="346138"/>
                  </a:lnTo>
                  <a:lnTo>
                    <a:pt x="1538232" y="343930"/>
                  </a:lnTo>
                  <a:lnTo>
                    <a:pt x="1541652" y="341138"/>
                  </a:lnTo>
                  <a:lnTo>
                    <a:pt x="1544579" y="337834"/>
                  </a:lnTo>
                  <a:lnTo>
                    <a:pt x="1546939" y="334103"/>
                  </a:lnTo>
                  <a:lnTo>
                    <a:pt x="1548669" y="330041"/>
                  </a:lnTo>
                  <a:lnTo>
                    <a:pt x="1549726" y="325755"/>
                  </a:lnTo>
                  <a:lnTo>
                    <a:pt x="1550081" y="321354"/>
                  </a:lnTo>
                  <a:lnTo>
                    <a:pt x="1550081" y="27431"/>
                  </a:lnTo>
                  <a:lnTo>
                    <a:pt x="1549726" y="23031"/>
                  </a:lnTo>
                  <a:lnTo>
                    <a:pt x="1548669" y="18745"/>
                  </a:lnTo>
                  <a:lnTo>
                    <a:pt x="1546939" y="14683"/>
                  </a:lnTo>
                  <a:lnTo>
                    <a:pt x="1544579" y="10952"/>
                  </a:lnTo>
                  <a:lnTo>
                    <a:pt x="1541652" y="7647"/>
                  </a:lnTo>
                  <a:lnTo>
                    <a:pt x="1538232" y="4855"/>
                  </a:lnTo>
                  <a:lnTo>
                    <a:pt x="1534409" y="2648"/>
                  </a:lnTo>
                  <a:lnTo>
                    <a:pt x="1530281" y="1083"/>
                  </a:lnTo>
                  <a:lnTo>
                    <a:pt x="1525956" y="200"/>
                  </a:lnTo>
                  <a:lnTo>
                    <a:pt x="1522649" y="0"/>
                  </a:lnTo>
                  <a:lnTo>
                    <a:pt x="27431" y="0"/>
                  </a:lnTo>
                  <a:lnTo>
                    <a:pt x="30738" y="200"/>
                  </a:lnTo>
                  <a:lnTo>
                    <a:pt x="26327" y="22"/>
                  </a:lnTo>
                  <a:lnTo>
                    <a:pt x="21944" y="554"/>
                  </a:lnTo>
                  <a:lnTo>
                    <a:pt x="17704" y="1782"/>
                  </a:lnTo>
                  <a:lnTo>
                    <a:pt x="13716" y="3675"/>
                  </a:lnTo>
                  <a:lnTo>
                    <a:pt x="10082" y="6183"/>
                  </a:lnTo>
                  <a:lnTo>
                    <a:pt x="6898" y="9241"/>
                  </a:lnTo>
                  <a:lnTo>
                    <a:pt x="4246" y="12770"/>
                  </a:lnTo>
                  <a:lnTo>
                    <a:pt x="2195" y="16679"/>
                  </a:lnTo>
                  <a:lnTo>
                    <a:pt x="797" y="20867"/>
                  </a:lnTo>
                  <a:lnTo>
                    <a:pt x="88" y="25224"/>
                  </a:lnTo>
                  <a:lnTo>
                    <a:pt x="0" y="27431"/>
                  </a:lnTo>
                  <a:lnTo>
                    <a:pt x="0" y="321354"/>
                  </a:lnTo>
                  <a:lnTo>
                    <a:pt x="88" y="319147"/>
                  </a:lnTo>
                  <a:lnTo>
                    <a:pt x="88" y="323562"/>
                  </a:lnTo>
                  <a:lnTo>
                    <a:pt x="797" y="327919"/>
                  </a:lnTo>
                  <a:lnTo>
                    <a:pt x="2195" y="332107"/>
                  </a:lnTo>
                  <a:lnTo>
                    <a:pt x="4246" y="336016"/>
                  </a:lnTo>
                  <a:lnTo>
                    <a:pt x="6898" y="339545"/>
                  </a:lnTo>
                  <a:lnTo>
                    <a:pt x="10082" y="342603"/>
                  </a:lnTo>
                  <a:lnTo>
                    <a:pt x="13716" y="345111"/>
                  </a:lnTo>
                  <a:lnTo>
                    <a:pt x="17704" y="347004"/>
                  </a:lnTo>
                  <a:lnTo>
                    <a:pt x="21944" y="348232"/>
                  </a:lnTo>
                  <a:lnTo>
                    <a:pt x="26327" y="348764"/>
                  </a:lnTo>
                  <a:close/>
                </a:path>
              </a:pathLst>
            </a:custGeom>
            <a:solidFill>
              <a:srgbClr val="EDEDED">
                <a:alpha val="100000"/>
              </a:srgbClr>
            </a:solidFill>
            <a:ln w="677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64" name="tx63"/>
            <p:cNvSpPr/>
            <p:nvPr/>
          </p:nvSpPr>
          <p:spPr>
            <a:xfrm>
              <a:off x="2816973" y="2419547"/>
              <a:ext cx="1330625" cy="13144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62"/>
                </a:lnSpc>
              </a:pPr>
              <a:r>
                <a:rPr sz="86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Total =   7 cases</a:t>
              </a:r>
            </a:p>
          </p:txBody>
        </p:sp>
        <p:sp>
          <p:nvSpPr>
            <p:cNvPr id="65" name="rc64"/>
            <p:cNvSpPr/>
            <p:nvPr/>
          </p:nvSpPr>
          <p:spPr>
            <a:xfrm>
              <a:off x="1899869" y="2153563"/>
              <a:ext cx="3164832" cy="3036318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66" name="rc65"/>
            <p:cNvSpPr/>
            <p:nvPr/>
          </p:nvSpPr>
          <p:spPr>
            <a:xfrm>
              <a:off x="5064702" y="2153563"/>
              <a:ext cx="3164832" cy="303631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67" name="pl66"/>
            <p:cNvSpPr/>
            <p:nvPr/>
          </p:nvSpPr>
          <p:spPr>
            <a:xfrm>
              <a:off x="5064702" y="4646657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68" name="pl67"/>
            <p:cNvSpPr/>
            <p:nvPr/>
          </p:nvSpPr>
          <p:spPr>
            <a:xfrm>
              <a:off x="5064702" y="383623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69" name="pl68"/>
            <p:cNvSpPr/>
            <p:nvPr/>
          </p:nvSpPr>
          <p:spPr>
            <a:xfrm>
              <a:off x="5064702" y="302581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70" name="pl69"/>
            <p:cNvSpPr/>
            <p:nvPr/>
          </p:nvSpPr>
          <p:spPr>
            <a:xfrm>
              <a:off x="5064702" y="221539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71" name="pl70"/>
            <p:cNvSpPr/>
            <p:nvPr/>
          </p:nvSpPr>
          <p:spPr>
            <a:xfrm>
              <a:off x="5064702" y="5051867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72" name="pl71"/>
            <p:cNvSpPr/>
            <p:nvPr/>
          </p:nvSpPr>
          <p:spPr>
            <a:xfrm>
              <a:off x="5064702" y="424144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73" name="pl72"/>
            <p:cNvSpPr/>
            <p:nvPr/>
          </p:nvSpPr>
          <p:spPr>
            <a:xfrm>
              <a:off x="5064702" y="343102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74" name="pl73"/>
            <p:cNvSpPr/>
            <p:nvPr/>
          </p:nvSpPr>
          <p:spPr>
            <a:xfrm>
              <a:off x="5064702" y="262060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75" name="rc74"/>
            <p:cNvSpPr/>
            <p:nvPr/>
          </p:nvSpPr>
          <p:spPr>
            <a:xfrm>
              <a:off x="5103614" y="3463445"/>
              <a:ext cx="233471" cy="664544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76" name="rc75"/>
            <p:cNvSpPr/>
            <p:nvPr/>
          </p:nvSpPr>
          <p:spPr>
            <a:xfrm>
              <a:off x="5103614" y="4484573"/>
              <a:ext cx="233471" cy="567293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77" name="rc76"/>
            <p:cNvSpPr/>
            <p:nvPr/>
          </p:nvSpPr>
          <p:spPr>
            <a:xfrm>
              <a:off x="5103614" y="4127989"/>
              <a:ext cx="233471" cy="356584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78" name="rc77"/>
            <p:cNvSpPr/>
            <p:nvPr/>
          </p:nvSpPr>
          <p:spPr>
            <a:xfrm>
              <a:off x="5103614" y="4127989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79" name="rc78"/>
            <p:cNvSpPr/>
            <p:nvPr/>
          </p:nvSpPr>
          <p:spPr>
            <a:xfrm>
              <a:off x="5363026" y="4581824"/>
              <a:ext cx="233471" cy="470043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80" name="rc79"/>
            <p:cNvSpPr/>
            <p:nvPr/>
          </p:nvSpPr>
          <p:spPr>
            <a:xfrm>
              <a:off x="5363026" y="4338698"/>
              <a:ext cx="233471" cy="243125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81" name="rc80"/>
            <p:cNvSpPr/>
            <p:nvPr/>
          </p:nvSpPr>
          <p:spPr>
            <a:xfrm>
              <a:off x="5363026" y="4338698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82" name="rc81"/>
            <p:cNvSpPr/>
            <p:nvPr/>
          </p:nvSpPr>
          <p:spPr>
            <a:xfrm>
              <a:off x="5363026" y="3917280"/>
              <a:ext cx="233471" cy="421418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83" name="rc82"/>
            <p:cNvSpPr/>
            <p:nvPr/>
          </p:nvSpPr>
          <p:spPr>
            <a:xfrm>
              <a:off x="5622439" y="4662866"/>
              <a:ext cx="233471" cy="389001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84" name="rc83"/>
            <p:cNvSpPr/>
            <p:nvPr/>
          </p:nvSpPr>
          <p:spPr>
            <a:xfrm>
              <a:off x="5622439" y="4095572"/>
              <a:ext cx="233471" cy="567293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85" name="rc84"/>
            <p:cNvSpPr/>
            <p:nvPr/>
          </p:nvSpPr>
          <p:spPr>
            <a:xfrm>
              <a:off x="5622439" y="4095572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86" name="rc85"/>
            <p:cNvSpPr/>
            <p:nvPr/>
          </p:nvSpPr>
          <p:spPr>
            <a:xfrm>
              <a:off x="5622439" y="4014530"/>
              <a:ext cx="233471" cy="81041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87" name="rc86"/>
            <p:cNvSpPr/>
            <p:nvPr/>
          </p:nvSpPr>
          <p:spPr>
            <a:xfrm>
              <a:off x="5881851" y="4873575"/>
              <a:ext cx="233471" cy="4862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88" name="rc87"/>
            <p:cNvSpPr/>
            <p:nvPr/>
          </p:nvSpPr>
          <p:spPr>
            <a:xfrm>
              <a:off x="5881851" y="5035659"/>
              <a:ext cx="233471" cy="16208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89" name="rc88"/>
            <p:cNvSpPr/>
            <p:nvPr/>
          </p:nvSpPr>
          <p:spPr>
            <a:xfrm>
              <a:off x="5881851" y="5003242"/>
              <a:ext cx="233471" cy="32416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90" name="rc89"/>
            <p:cNvSpPr/>
            <p:nvPr/>
          </p:nvSpPr>
          <p:spPr>
            <a:xfrm>
              <a:off x="5881851" y="4922200"/>
              <a:ext cx="233471" cy="81041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91" name="rc90"/>
            <p:cNvSpPr/>
            <p:nvPr/>
          </p:nvSpPr>
          <p:spPr>
            <a:xfrm>
              <a:off x="6400676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92" name="rc91"/>
            <p:cNvSpPr/>
            <p:nvPr/>
          </p:nvSpPr>
          <p:spPr>
            <a:xfrm>
              <a:off x="6400676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93" name="rc92"/>
            <p:cNvSpPr/>
            <p:nvPr/>
          </p:nvSpPr>
          <p:spPr>
            <a:xfrm>
              <a:off x="6400676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94" name="rc93"/>
            <p:cNvSpPr/>
            <p:nvPr/>
          </p:nvSpPr>
          <p:spPr>
            <a:xfrm>
              <a:off x="6400676" y="4987034"/>
              <a:ext cx="233471" cy="64833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95" name="rc94"/>
            <p:cNvSpPr/>
            <p:nvPr/>
          </p:nvSpPr>
          <p:spPr>
            <a:xfrm>
              <a:off x="6660089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96" name="rc95"/>
            <p:cNvSpPr/>
            <p:nvPr/>
          </p:nvSpPr>
          <p:spPr>
            <a:xfrm>
              <a:off x="6660089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97" name="rc96"/>
            <p:cNvSpPr/>
            <p:nvPr/>
          </p:nvSpPr>
          <p:spPr>
            <a:xfrm>
              <a:off x="6660089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98" name="rc97"/>
            <p:cNvSpPr/>
            <p:nvPr/>
          </p:nvSpPr>
          <p:spPr>
            <a:xfrm>
              <a:off x="6660089" y="5019450"/>
              <a:ext cx="233471" cy="32416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99" name="rc98"/>
            <p:cNvSpPr/>
            <p:nvPr/>
          </p:nvSpPr>
          <p:spPr>
            <a:xfrm>
              <a:off x="6919501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00" name="rc99"/>
            <p:cNvSpPr/>
            <p:nvPr/>
          </p:nvSpPr>
          <p:spPr>
            <a:xfrm>
              <a:off x="6919501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01" name="rc100"/>
            <p:cNvSpPr/>
            <p:nvPr/>
          </p:nvSpPr>
          <p:spPr>
            <a:xfrm>
              <a:off x="6919501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02" name="rc101"/>
            <p:cNvSpPr/>
            <p:nvPr/>
          </p:nvSpPr>
          <p:spPr>
            <a:xfrm>
              <a:off x="6919501" y="5003242"/>
              <a:ext cx="233471" cy="4862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03" name="rc102"/>
            <p:cNvSpPr/>
            <p:nvPr/>
          </p:nvSpPr>
          <p:spPr>
            <a:xfrm>
              <a:off x="7178914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04" name="rc103"/>
            <p:cNvSpPr/>
            <p:nvPr/>
          </p:nvSpPr>
          <p:spPr>
            <a:xfrm>
              <a:off x="7178914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05" name="rc104"/>
            <p:cNvSpPr/>
            <p:nvPr/>
          </p:nvSpPr>
          <p:spPr>
            <a:xfrm>
              <a:off x="7178914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06" name="rc105"/>
            <p:cNvSpPr/>
            <p:nvPr/>
          </p:nvSpPr>
          <p:spPr>
            <a:xfrm>
              <a:off x="7178914" y="4970825"/>
              <a:ext cx="233471" cy="81041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07" name="rc106"/>
            <p:cNvSpPr/>
            <p:nvPr/>
          </p:nvSpPr>
          <p:spPr>
            <a:xfrm>
              <a:off x="7438327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08" name="rc107"/>
            <p:cNvSpPr/>
            <p:nvPr/>
          </p:nvSpPr>
          <p:spPr>
            <a:xfrm>
              <a:off x="7438327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09" name="rc108"/>
            <p:cNvSpPr/>
            <p:nvPr/>
          </p:nvSpPr>
          <p:spPr>
            <a:xfrm>
              <a:off x="7438327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10" name="rc109"/>
            <p:cNvSpPr/>
            <p:nvPr/>
          </p:nvSpPr>
          <p:spPr>
            <a:xfrm>
              <a:off x="7438327" y="4938408"/>
              <a:ext cx="233471" cy="113458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11" name="rc110"/>
            <p:cNvSpPr/>
            <p:nvPr/>
          </p:nvSpPr>
          <p:spPr>
            <a:xfrm>
              <a:off x="7697739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12" name="rc111"/>
            <p:cNvSpPr/>
            <p:nvPr/>
          </p:nvSpPr>
          <p:spPr>
            <a:xfrm>
              <a:off x="7697739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13" name="rc112"/>
            <p:cNvSpPr/>
            <p:nvPr/>
          </p:nvSpPr>
          <p:spPr>
            <a:xfrm>
              <a:off x="7697739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14" name="rc113"/>
            <p:cNvSpPr/>
            <p:nvPr/>
          </p:nvSpPr>
          <p:spPr>
            <a:xfrm>
              <a:off x="7697739" y="4938408"/>
              <a:ext cx="233471" cy="113458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15" name="rc114"/>
            <p:cNvSpPr/>
            <p:nvPr/>
          </p:nvSpPr>
          <p:spPr>
            <a:xfrm>
              <a:off x="7957152" y="4987034"/>
              <a:ext cx="233471" cy="64833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16" name="rc115"/>
            <p:cNvSpPr/>
            <p:nvPr/>
          </p:nvSpPr>
          <p:spPr>
            <a:xfrm>
              <a:off x="7957152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17" name="rc116"/>
            <p:cNvSpPr/>
            <p:nvPr/>
          </p:nvSpPr>
          <p:spPr>
            <a:xfrm>
              <a:off x="7957152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18" name="rc117"/>
            <p:cNvSpPr/>
            <p:nvPr/>
          </p:nvSpPr>
          <p:spPr>
            <a:xfrm>
              <a:off x="7957152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19" name="pt118"/>
            <p:cNvSpPr/>
            <p:nvPr/>
          </p:nvSpPr>
          <p:spPr>
            <a:xfrm>
              <a:off x="5175197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20" name="pt119"/>
            <p:cNvSpPr/>
            <p:nvPr/>
          </p:nvSpPr>
          <p:spPr>
            <a:xfrm>
              <a:off x="5434610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21" name="pt120"/>
            <p:cNvSpPr/>
            <p:nvPr/>
          </p:nvSpPr>
          <p:spPr>
            <a:xfrm>
              <a:off x="5694023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22" name="pt121"/>
            <p:cNvSpPr/>
            <p:nvPr/>
          </p:nvSpPr>
          <p:spPr>
            <a:xfrm>
              <a:off x="5953435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23" name="pt122"/>
            <p:cNvSpPr/>
            <p:nvPr/>
          </p:nvSpPr>
          <p:spPr>
            <a:xfrm>
              <a:off x="6212848" y="3237299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24" name="pt123"/>
            <p:cNvSpPr/>
            <p:nvPr/>
          </p:nvSpPr>
          <p:spPr>
            <a:xfrm>
              <a:off x="6472260" y="4033931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25" name="pt124"/>
            <p:cNvSpPr/>
            <p:nvPr/>
          </p:nvSpPr>
          <p:spPr>
            <a:xfrm>
              <a:off x="6731673" y="4325348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26" name="pt125"/>
            <p:cNvSpPr/>
            <p:nvPr/>
          </p:nvSpPr>
          <p:spPr>
            <a:xfrm>
              <a:off x="6991085" y="4456416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27" name="pt126"/>
            <p:cNvSpPr/>
            <p:nvPr/>
          </p:nvSpPr>
          <p:spPr>
            <a:xfrm>
              <a:off x="7250498" y="4460134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28" name="pt127"/>
            <p:cNvSpPr/>
            <p:nvPr/>
          </p:nvSpPr>
          <p:spPr>
            <a:xfrm>
              <a:off x="7509910" y="4425276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29" name="pt128"/>
            <p:cNvSpPr/>
            <p:nvPr/>
          </p:nvSpPr>
          <p:spPr>
            <a:xfrm>
              <a:off x="7769323" y="445920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30" name="pt129"/>
            <p:cNvSpPr/>
            <p:nvPr/>
          </p:nvSpPr>
          <p:spPr>
            <a:xfrm>
              <a:off x="8028735" y="4304898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31" name="pg130"/>
            <p:cNvSpPr/>
            <p:nvPr/>
          </p:nvSpPr>
          <p:spPr>
            <a:xfrm>
              <a:off x="5821792" y="2291578"/>
              <a:ext cx="1650652" cy="348786"/>
            </a:xfrm>
            <a:custGeom>
              <a:avLst/>
              <a:gdLst/>
              <a:ahLst/>
              <a:cxnLst/>
              <a:rect l="0" t="0" r="0" b="0"/>
              <a:pathLst>
                <a:path w="1650652" h="348786">
                  <a:moveTo>
                    <a:pt x="27432" y="348786"/>
                  </a:moveTo>
                  <a:lnTo>
                    <a:pt x="1623220" y="348786"/>
                  </a:lnTo>
                  <a:lnTo>
                    <a:pt x="1622115" y="348764"/>
                  </a:lnTo>
                  <a:lnTo>
                    <a:pt x="1626527" y="348586"/>
                  </a:lnTo>
                  <a:lnTo>
                    <a:pt x="1630852" y="347703"/>
                  </a:lnTo>
                  <a:lnTo>
                    <a:pt x="1634980" y="346138"/>
                  </a:lnTo>
                  <a:lnTo>
                    <a:pt x="1638803" y="343930"/>
                  </a:lnTo>
                  <a:lnTo>
                    <a:pt x="1642223" y="341138"/>
                  </a:lnTo>
                  <a:lnTo>
                    <a:pt x="1645150" y="337834"/>
                  </a:lnTo>
                  <a:lnTo>
                    <a:pt x="1647510" y="334103"/>
                  </a:lnTo>
                  <a:lnTo>
                    <a:pt x="1649240" y="330041"/>
                  </a:lnTo>
                  <a:lnTo>
                    <a:pt x="1650297" y="325755"/>
                  </a:lnTo>
                  <a:lnTo>
                    <a:pt x="1650652" y="321354"/>
                  </a:lnTo>
                  <a:lnTo>
                    <a:pt x="1650652" y="27431"/>
                  </a:lnTo>
                  <a:lnTo>
                    <a:pt x="1650297" y="23031"/>
                  </a:lnTo>
                  <a:lnTo>
                    <a:pt x="1649240" y="18745"/>
                  </a:lnTo>
                  <a:lnTo>
                    <a:pt x="1647510" y="14683"/>
                  </a:lnTo>
                  <a:lnTo>
                    <a:pt x="1645150" y="10952"/>
                  </a:lnTo>
                  <a:lnTo>
                    <a:pt x="1642223" y="7647"/>
                  </a:lnTo>
                  <a:lnTo>
                    <a:pt x="1638803" y="4855"/>
                  </a:lnTo>
                  <a:lnTo>
                    <a:pt x="1634980" y="2648"/>
                  </a:lnTo>
                  <a:lnTo>
                    <a:pt x="1630852" y="1083"/>
                  </a:lnTo>
                  <a:lnTo>
                    <a:pt x="1626527" y="200"/>
                  </a:lnTo>
                  <a:lnTo>
                    <a:pt x="1623220" y="0"/>
                  </a:lnTo>
                  <a:lnTo>
                    <a:pt x="27432" y="0"/>
                  </a:lnTo>
                  <a:lnTo>
                    <a:pt x="30738" y="200"/>
                  </a:lnTo>
                  <a:lnTo>
                    <a:pt x="26327" y="22"/>
                  </a:lnTo>
                  <a:lnTo>
                    <a:pt x="21944" y="554"/>
                  </a:lnTo>
                  <a:lnTo>
                    <a:pt x="17704" y="1782"/>
                  </a:lnTo>
                  <a:lnTo>
                    <a:pt x="13716" y="3675"/>
                  </a:lnTo>
                  <a:lnTo>
                    <a:pt x="10082" y="6183"/>
                  </a:lnTo>
                  <a:lnTo>
                    <a:pt x="6898" y="9241"/>
                  </a:lnTo>
                  <a:lnTo>
                    <a:pt x="4246" y="12770"/>
                  </a:lnTo>
                  <a:lnTo>
                    <a:pt x="2195" y="16679"/>
                  </a:lnTo>
                  <a:lnTo>
                    <a:pt x="797" y="20867"/>
                  </a:lnTo>
                  <a:lnTo>
                    <a:pt x="88" y="25224"/>
                  </a:lnTo>
                  <a:lnTo>
                    <a:pt x="0" y="27431"/>
                  </a:lnTo>
                  <a:lnTo>
                    <a:pt x="0" y="321354"/>
                  </a:lnTo>
                  <a:lnTo>
                    <a:pt x="88" y="319147"/>
                  </a:lnTo>
                  <a:lnTo>
                    <a:pt x="88" y="323562"/>
                  </a:lnTo>
                  <a:lnTo>
                    <a:pt x="797" y="327919"/>
                  </a:lnTo>
                  <a:lnTo>
                    <a:pt x="2195" y="332107"/>
                  </a:lnTo>
                  <a:lnTo>
                    <a:pt x="4246" y="336016"/>
                  </a:lnTo>
                  <a:lnTo>
                    <a:pt x="6898" y="339545"/>
                  </a:lnTo>
                  <a:lnTo>
                    <a:pt x="10082" y="342603"/>
                  </a:lnTo>
                  <a:lnTo>
                    <a:pt x="13716" y="345111"/>
                  </a:lnTo>
                  <a:lnTo>
                    <a:pt x="17704" y="347004"/>
                  </a:lnTo>
                  <a:lnTo>
                    <a:pt x="21944" y="348232"/>
                  </a:lnTo>
                  <a:lnTo>
                    <a:pt x="26327" y="348764"/>
                  </a:lnTo>
                  <a:close/>
                </a:path>
              </a:pathLst>
            </a:custGeom>
            <a:solidFill>
              <a:srgbClr val="EDEDED">
                <a:alpha val="100000"/>
              </a:srgbClr>
            </a:solidFill>
            <a:ln w="677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32" name="tx131"/>
            <p:cNvSpPr/>
            <p:nvPr/>
          </p:nvSpPr>
          <p:spPr>
            <a:xfrm>
              <a:off x="5931520" y="2418929"/>
              <a:ext cx="1431196" cy="13206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62"/>
                </a:lnSpc>
              </a:pPr>
              <a:r>
                <a:rPr sz="86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Total = 168 cases</a:t>
              </a:r>
            </a:p>
          </p:txBody>
        </p:sp>
        <p:sp>
          <p:nvSpPr>
            <p:cNvPr id="133" name="rc132"/>
            <p:cNvSpPr/>
            <p:nvPr/>
          </p:nvSpPr>
          <p:spPr>
            <a:xfrm>
              <a:off x="5064702" y="2153563"/>
              <a:ext cx="3164832" cy="3036318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34" name="rc133"/>
            <p:cNvSpPr/>
            <p:nvPr/>
          </p:nvSpPr>
          <p:spPr>
            <a:xfrm>
              <a:off x="8229535" y="2153563"/>
              <a:ext cx="3164832" cy="303631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35" name="pl134"/>
            <p:cNvSpPr/>
            <p:nvPr/>
          </p:nvSpPr>
          <p:spPr>
            <a:xfrm>
              <a:off x="8229535" y="4646657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36" name="pl135"/>
            <p:cNvSpPr/>
            <p:nvPr/>
          </p:nvSpPr>
          <p:spPr>
            <a:xfrm>
              <a:off x="8229535" y="383623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37" name="pl136"/>
            <p:cNvSpPr/>
            <p:nvPr/>
          </p:nvSpPr>
          <p:spPr>
            <a:xfrm>
              <a:off x="8229535" y="302581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38" name="pl137"/>
            <p:cNvSpPr/>
            <p:nvPr/>
          </p:nvSpPr>
          <p:spPr>
            <a:xfrm>
              <a:off x="8229535" y="221539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39" name="pl138"/>
            <p:cNvSpPr/>
            <p:nvPr/>
          </p:nvSpPr>
          <p:spPr>
            <a:xfrm>
              <a:off x="8229535" y="5051867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40" name="pl139"/>
            <p:cNvSpPr/>
            <p:nvPr/>
          </p:nvSpPr>
          <p:spPr>
            <a:xfrm>
              <a:off x="8229535" y="424144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41" name="pl140"/>
            <p:cNvSpPr/>
            <p:nvPr/>
          </p:nvSpPr>
          <p:spPr>
            <a:xfrm>
              <a:off x="8229535" y="343102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42" name="pl141"/>
            <p:cNvSpPr/>
            <p:nvPr/>
          </p:nvSpPr>
          <p:spPr>
            <a:xfrm>
              <a:off x="8229535" y="262060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143" name="rc142"/>
            <p:cNvSpPr/>
            <p:nvPr/>
          </p:nvSpPr>
          <p:spPr>
            <a:xfrm>
              <a:off x="8268447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44" name="rc143"/>
            <p:cNvSpPr/>
            <p:nvPr/>
          </p:nvSpPr>
          <p:spPr>
            <a:xfrm>
              <a:off x="8268447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45" name="rc144"/>
            <p:cNvSpPr/>
            <p:nvPr/>
          </p:nvSpPr>
          <p:spPr>
            <a:xfrm>
              <a:off x="8268447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46" name="rc145"/>
            <p:cNvSpPr/>
            <p:nvPr/>
          </p:nvSpPr>
          <p:spPr>
            <a:xfrm>
              <a:off x="8268447" y="4970825"/>
              <a:ext cx="233471" cy="81041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47" name="rc146"/>
            <p:cNvSpPr/>
            <p:nvPr/>
          </p:nvSpPr>
          <p:spPr>
            <a:xfrm>
              <a:off x="8527859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48" name="rc147"/>
            <p:cNvSpPr/>
            <p:nvPr/>
          </p:nvSpPr>
          <p:spPr>
            <a:xfrm>
              <a:off x="8527859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49" name="rc148"/>
            <p:cNvSpPr/>
            <p:nvPr/>
          </p:nvSpPr>
          <p:spPr>
            <a:xfrm>
              <a:off x="8527859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50" name="rc149"/>
            <p:cNvSpPr/>
            <p:nvPr/>
          </p:nvSpPr>
          <p:spPr>
            <a:xfrm>
              <a:off x="8527859" y="4889783"/>
              <a:ext cx="233471" cy="162083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51" name="rc150"/>
            <p:cNvSpPr/>
            <p:nvPr/>
          </p:nvSpPr>
          <p:spPr>
            <a:xfrm>
              <a:off x="8787272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52" name="rc151"/>
            <p:cNvSpPr/>
            <p:nvPr/>
          </p:nvSpPr>
          <p:spPr>
            <a:xfrm>
              <a:off x="8787272" y="4922200"/>
              <a:ext cx="233471" cy="129667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53" name="rc152"/>
            <p:cNvSpPr/>
            <p:nvPr/>
          </p:nvSpPr>
          <p:spPr>
            <a:xfrm>
              <a:off x="8787272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54" name="rc153"/>
            <p:cNvSpPr/>
            <p:nvPr/>
          </p:nvSpPr>
          <p:spPr>
            <a:xfrm>
              <a:off x="8787272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55" name="rc154"/>
            <p:cNvSpPr/>
            <p:nvPr/>
          </p:nvSpPr>
          <p:spPr>
            <a:xfrm>
              <a:off x="9046684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56" name="rc155"/>
            <p:cNvSpPr/>
            <p:nvPr/>
          </p:nvSpPr>
          <p:spPr>
            <a:xfrm>
              <a:off x="9046684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57" name="rc156"/>
            <p:cNvSpPr/>
            <p:nvPr/>
          </p:nvSpPr>
          <p:spPr>
            <a:xfrm>
              <a:off x="9046684" y="5003242"/>
              <a:ext cx="233471" cy="4862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58" name="rc157"/>
            <p:cNvSpPr/>
            <p:nvPr/>
          </p:nvSpPr>
          <p:spPr>
            <a:xfrm>
              <a:off x="9046684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59" name="rc158"/>
            <p:cNvSpPr/>
            <p:nvPr/>
          </p:nvSpPr>
          <p:spPr>
            <a:xfrm>
              <a:off x="9306097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0" name="rc159"/>
            <p:cNvSpPr/>
            <p:nvPr/>
          </p:nvSpPr>
          <p:spPr>
            <a:xfrm>
              <a:off x="9306097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1" name="rc160"/>
            <p:cNvSpPr/>
            <p:nvPr/>
          </p:nvSpPr>
          <p:spPr>
            <a:xfrm>
              <a:off x="9306097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2" name="rc161"/>
            <p:cNvSpPr/>
            <p:nvPr/>
          </p:nvSpPr>
          <p:spPr>
            <a:xfrm>
              <a:off x="9306097" y="4760116"/>
              <a:ext cx="233471" cy="291751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3" name="rc162"/>
            <p:cNvSpPr/>
            <p:nvPr/>
          </p:nvSpPr>
          <p:spPr>
            <a:xfrm>
              <a:off x="9565509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4" name="rc163"/>
            <p:cNvSpPr/>
            <p:nvPr/>
          </p:nvSpPr>
          <p:spPr>
            <a:xfrm>
              <a:off x="9565509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5" name="rc164"/>
            <p:cNvSpPr/>
            <p:nvPr/>
          </p:nvSpPr>
          <p:spPr>
            <a:xfrm>
              <a:off x="9565509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6" name="rc165"/>
            <p:cNvSpPr/>
            <p:nvPr/>
          </p:nvSpPr>
          <p:spPr>
            <a:xfrm>
              <a:off x="9565509" y="5003242"/>
              <a:ext cx="233471" cy="4862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7" name="rc166"/>
            <p:cNvSpPr/>
            <p:nvPr/>
          </p:nvSpPr>
          <p:spPr>
            <a:xfrm>
              <a:off x="9824922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8" name="rc167"/>
            <p:cNvSpPr/>
            <p:nvPr/>
          </p:nvSpPr>
          <p:spPr>
            <a:xfrm>
              <a:off x="9824922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69" name="rc168"/>
            <p:cNvSpPr/>
            <p:nvPr/>
          </p:nvSpPr>
          <p:spPr>
            <a:xfrm>
              <a:off x="9824922" y="5003242"/>
              <a:ext cx="233471" cy="4862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0" name="rc169"/>
            <p:cNvSpPr/>
            <p:nvPr/>
          </p:nvSpPr>
          <p:spPr>
            <a:xfrm>
              <a:off x="9824922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1" name="rc170"/>
            <p:cNvSpPr/>
            <p:nvPr/>
          </p:nvSpPr>
          <p:spPr>
            <a:xfrm>
              <a:off x="10084334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2" name="rc171"/>
            <p:cNvSpPr/>
            <p:nvPr/>
          </p:nvSpPr>
          <p:spPr>
            <a:xfrm>
              <a:off x="10084334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3" name="rc172"/>
            <p:cNvSpPr/>
            <p:nvPr/>
          </p:nvSpPr>
          <p:spPr>
            <a:xfrm>
              <a:off x="10084334" y="4938408"/>
              <a:ext cx="233471" cy="113458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4" name="rc173"/>
            <p:cNvSpPr/>
            <p:nvPr/>
          </p:nvSpPr>
          <p:spPr>
            <a:xfrm>
              <a:off x="10084334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5" name="rc174"/>
            <p:cNvSpPr/>
            <p:nvPr/>
          </p:nvSpPr>
          <p:spPr>
            <a:xfrm>
              <a:off x="10343747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6" name="rc175"/>
            <p:cNvSpPr/>
            <p:nvPr/>
          </p:nvSpPr>
          <p:spPr>
            <a:xfrm>
              <a:off x="10343747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7" name="rc176"/>
            <p:cNvSpPr/>
            <p:nvPr/>
          </p:nvSpPr>
          <p:spPr>
            <a:xfrm>
              <a:off x="10343747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8" name="rc177"/>
            <p:cNvSpPr/>
            <p:nvPr/>
          </p:nvSpPr>
          <p:spPr>
            <a:xfrm>
              <a:off x="10343747" y="4987034"/>
              <a:ext cx="233471" cy="64833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79" name="rc178"/>
            <p:cNvSpPr/>
            <p:nvPr/>
          </p:nvSpPr>
          <p:spPr>
            <a:xfrm>
              <a:off x="10862572" y="4808741"/>
              <a:ext cx="233471" cy="24312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0" name="rc179"/>
            <p:cNvSpPr/>
            <p:nvPr/>
          </p:nvSpPr>
          <p:spPr>
            <a:xfrm>
              <a:off x="10862572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1" name="rc180"/>
            <p:cNvSpPr/>
            <p:nvPr/>
          </p:nvSpPr>
          <p:spPr>
            <a:xfrm>
              <a:off x="10862572" y="5051867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2" name="rc181"/>
            <p:cNvSpPr/>
            <p:nvPr/>
          </p:nvSpPr>
          <p:spPr>
            <a:xfrm>
              <a:off x="10862572" y="5051867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3" name="rc182"/>
            <p:cNvSpPr/>
            <p:nvPr/>
          </p:nvSpPr>
          <p:spPr>
            <a:xfrm>
              <a:off x="11121985" y="4889783"/>
              <a:ext cx="233471" cy="162083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4" name="rc183"/>
            <p:cNvSpPr/>
            <p:nvPr/>
          </p:nvSpPr>
          <p:spPr>
            <a:xfrm>
              <a:off x="11121985" y="4889783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5" name="rc184"/>
            <p:cNvSpPr/>
            <p:nvPr/>
          </p:nvSpPr>
          <p:spPr>
            <a:xfrm>
              <a:off x="11121985" y="4695282"/>
              <a:ext cx="233471" cy="194500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6" name="rc185"/>
            <p:cNvSpPr/>
            <p:nvPr/>
          </p:nvSpPr>
          <p:spPr>
            <a:xfrm>
              <a:off x="11121985" y="4889783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7" name="pt186"/>
            <p:cNvSpPr/>
            <p:nvPr/>
          </p:nvSpPr>
          <p:spPr>
            <a:xfrm>
              <a:off x="8340030" y="4983941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8" name="pt187"/>
            <p:cNvSpPr/>
            <p:nvPr/>
          </p:nvSpPr>
          <p:spPr>
            <a:xfrm>
              <a:off x="8599443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89" name="pt188"/>
            <p:cNvSpPr/>
            <p:nvPr/>
          </p:nvSpPr>
          <p:spPr>
            <a:xfrm>
              <a:off x="8858856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0" name="pt189"/>
            <p:cNvSpPr/>
            <p:nvPr/>
          </p:nvSpPr>
          <p:spPr>
            <a:xfrm>
              <a:off x="9118268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1" name="pt190"/>
            <p:cNvSpPr/>
            <p:nvPr/>
          </p:nvSpPr>
          <p:spPr>
            <a:xfrm>
              <a:off x="9377681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2" name="pt191"/>
            <p:cNvSpPr/>
            <p:nvPr/>
          </p:nvSpPr>
          <p:spPr>
            <a:xfrm>
              <a:off x="9637093" y="4917942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3" name="pt192"/>
            <p:cNvSpPr/>
            <p:nvPr/>
          </p:nvSpPr>
          <p:spPr>
            <a:xfrm>
              <a:off x="9896506" y="4273758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4" name="pt193"/>
            <p:cNvSpPr/>
            <p:nvPr/>
          </p:nvSpPr>
          <p:spPr>
            <a:xfrm>
              <a:off x="10155918" y="418405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5" name="pt194"/>
            <p:cNvSpPr/>
            <p:nvPr/>
          </p:nvSpPr>
          <p:spPr>
            <a:xfrm>
              <a:off x="10415331" y="4898886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6" name="pt195"/>
            <p:cNvSpPr/>
            <p:nvPr/>
          </p:nvSpPr>
          <p:spPr>
            <a:xfrm>
              <a:off x="10674743" y="5005786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7" name="pt196"/>
            <p:cNvSpPr/>
            <p:nvPr/>
          </p:nvSpPr>
          <p:spPr>
            <a:xfrm>
              <a:off x="10934156" y="5003462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8" name="pt197"/>
            <p:cNvSpPr/>
            <p:nvPr/>
          </p:nvSpPr>
          <p:spPr>
            <a:xfrm>
              <a:off x="11193568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199" name="pg198"/>
            <p:cNvSpPr/>
            <p:nvPr/>
          </p:nvSpPr>
          <p:spPr>
            <a:xfrm>
              <a:off x="9011768" y="2291578"/>
              <a:ext cx="1600367" cy="348786"/>
            </a:xfrm>
            <a:custGeom>
              <a:avLst/>
              <a:gdLst/>
              <a:ahLst/>
              <a:cxnLst/>
              <a:rect l="0" t="0" r="0" b="0"/>
              <a:pathLst>
                <a:path w="1600367" h="348786">
                  <a:moveTo>
                    <a:pt x="27431" y="348786"/>
                  </a:moveTo>
                  <a:lnTo>
                    <a:pt x="1572935" y="348786"/>
                  </a:lnTo>
                  <a:lnTo>
                    <a:pt x="1571830" y="348764"/>
                  </a:lnTo>
                  <a:lnTo>
                    <a:pt x="1576241" y="348586"/>
                  </a:lnTo>
                  <a:lnTo>
                    <a:pt x="1580567" y="347703"/>
                  </a:lnTo>
                  <a:lnTo>
                    <a:pt x="1584694" y="346138"/>
                  </a:lnTo>
                  <a:lnTo>
                    <a:pt x="1588518" y="343930"/>
                  </a:lnTo>
                  <a:lnTo>
                    <a:pt x="1591937" y="341138"/>
                  </a:lnTo>
                  <a:lnTo>
                    <a:pt x="1594865" y="337834"/>
                  </a:lnTo>
                  <a:lnTo>
                    <a:pt x="1597224" y="334103"/>
                  </a:lnTo>
                  <a:lnTo>
                    <a:pt x="1598955" y="330041"/>
                  </a:lnTo>
                  <a:lnTo>
                    <a:pt x="1600011" y="325755"/>
                  </a:lnTo>
                  <a:lnTo>
                    <a:pt x="1600367" y="321354"/>
                  </a:lnTo>
                  <a:lnTo>
                    <a:pt x="1600367" y="27431"/>
                  </a:lnTo>
                  <a:lnTo>
                    <a:pt x="1600011" y="23031"/>
                  </a:lnTo>
                  <a:lnTo>
                    <a:pt x="1598955" y="18745"/>
                  </a:lnTo>
                  <a:lnTo>
                    <a:pt x="1597224" y="14683"/>
                  </a:lnTo>
                  <a:lnTo>
                    <a:pt x="1594865" y="10952"/>
                  </a:lnTo>
                  <a:lnTo>
                    <a:pt x="1591937" y="7647"/>
                  </a:lnTo>
                  <a:lnTo>
                    <a:pt x="1588518" y="4855"/>
                  </a:lnTo>
                  <a:lnTo>
                    <a:pt x="1584694" y="2648"/>
                  </a:lnTo>
                  <a:lnTo>
                    <a:pt x="1580567" y="1083"/>
                  </a:lnTo>
                  <a:lnTo>
                    <a:pt x="1576241" y="200"/>
                  </a:lnTo>
                  <a:lnTo>
                    <a:pt x="1572935" y="0"/>
                  </a:lnTo>
                  <a:lnTo>
                    <a:pt x="27431" y="0"/>
                  </a:lnTo>
                  <a:lnTo>
                    <a:pt x="30738" y="200"/>
                  </a:lnTo>
                  <a:lnTo>
                    <a:pt x="26327" y="22"/>
                  </a:lnTo>
                  <a:lnTo>
                    <a:pt x="21944" y="554"/>
                  </a:lnTo>
                  <a:lnTo>
                    <a:pt x="17704" y="1782"/>
                  </a:lnTo>
                  <a:lnTo>
                    <a:pt x="13716" y="3675"/>
                  </a:lnTo>
                  <a:lnTo>
                    <a:pt x="10082" y="6183"/>
                  </a:lnTo>
                  <a:lnTo>
                    <a:pt x="6898" y="9241"/>
                  </a:lnTo>
                  <a:lnTo>
                    <a:pt x="4246" y="12770"/>
                  </a:lnTo>
                  <a:lnTo>
                    <a:pt x="2195" y="16679"/>
                  </a:lnTo>
                  <a:lnTo>
                    <a:pt x="797" y="20867"/>
                  </a:lnTo>
                  <a:lnTo>
                    <a:pt x="88" y="25224"/>
                  </a:lnTo>
                  <a:lnTo>
                    <a:pt x="0" y="27431"/>
                  </a:lnTo>
                  <a:lnTo>
                    <a:pt x="0" y="321354"/>
                  </a:lnTo>
                  <a:lnTo>
                    <a:pt x="88" y="319147"/>
                  </a:lnTo>
                  <a:lnTo>
                    <a:pt x="88" y="323562"/>
                  </a:lnTo>
                  <a:lnTo>
                    <a:pt x="797" y="327919"/>
                  </a:lnTo>
                  <a:lnTo>
                    <a:pt x="2195" y="332107"/>
                  </a:lnTo>
                  <a:lnTo>
                    <a:pt x="4246" y="336016"/>
                  </a:lnTo>
                  <a:lnTo>
                    <a:pt x="6898" y="339545"/>
                  </a:lnTo>
                  <a:lnTo>
                    <a:pt x="10082" y="342603"/>
                  </a:lnTo>
                  <a:lnTo>
                    <a:pt x="13716" y="345111"/>
                  </a:lnTo>
                  <a:lnTo>
                    <a:pt x="17704" y="347004"/>
                  </a:lnTo>
                  <a:lnTo>
                    <a:pt x="21944" y="348232"/>
                  </a:lnTo>
                  <a:lnTo>
                    <a:pt x="26327" y="348764"/>
                  </a:lnTo>
                  <a:close/>
                </a:path>
              </a:pathLst>
            </a:custGeom>
            <a:solidFill>
              <a:srgbClr val="EDEDED">
                <a:alpha val="100000"/>
              </a:srgbClr>
            </a:solidFill>
            <a:ln w="677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00" name="tx199"/>
            <p:cNvSpPr/>
            <p:nvPr/>
          </p:nvSpPr>
          <p:spPr>
            <a:xfrm>
              <a:off x="9121496" y="2418929"/>
              <a:ext cx="1380911" cy="13206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62"/>
                </a:lnSpc>
              </a:pPr>
              <a:r>
                <a:rPr sz="86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Total =  10 cases</a:t>
              </a:r>
            </a:p>
          </p:txBody>
        </p:sp>
        <p:sp>
          <p:nvSpPr>
            <p:cNvPr id="201" name="rc200"/>
            <p:cNvSpPr/>
            <p:nvPr/>
          </p:nvSpPr>
          <p:spPr>
            <a:xfrm>
              <a:off x="8229535" y="2153563"/>
              <a:ext cx="3164832" cy="3036318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02" name="rc201"/>
            <p:cNvSpPr/>
            <p:nvPr/>
          </p:nvSpPr>
          <p:spPr>
            <a:xfrm>
              <a:off x="11394368" y="2153563"/>
              <a:ext cx="3164832" cy="303631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03" name="pl202"/>
            <p:cNvSpPr/>
            <p:nvPr/>
          </p:nvSpPr>
          <p:spPr>
            <a:xfrm>
              <a:off x="11394368" y="4646657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04" name="pl203"/>
            <p:cNvSpPr/>
            <p:nvPr/>
          </p:nvSpPr>
          <p:spPr>
            <a:xfrm>
              <a:off x="11394368" y="383623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05" name="pl204"/>
            <p:cNvSpPr/>
            <p:nvPr/>
          </p:nvSpPr>
          <p:spPr>
            <a:xfrm>
              <a:off x="11394368" y="302581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06" name="pl205"/>
            <p:cNvSpPr/>
            <p:nvPr/>
          </p:nvSpPr>
          <p:spPr>
            <a:xfrm>
              <a:off x="11394368" y="221539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07" name="pl206"/>
            <p:cNvSpPr/>
            <p:nvPr/>
          </p:nvSpPr>
          <p:spPr>
            <a:xfrm>
              <a:off x="11394368" y="5051867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08" name="pl207"/>
            <p:cNvSpPr/>
            <p:nvPr/>
          </p:nvSpPr>
          <p:spPr>
            <a:xfrm>
              <a:off x="11394368" y="424144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09" name="pl208"/>
            <p:cNvSpPr/>
            <p:nvPr/>
          </p:nvSpPr>
          <p:spPr>
            <a:xfrm>
              <a:off x="11394368" y="343102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10" name="pl209"/>
            <p:cNvSpPr/>
            <p:nvPr/>
          </p:nvSpPr>
          <p:spPr>
            <a:xfrm>
              <a:off x="11394368" y="262060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11" name="rc210"/>
            <p:cNvSpPr/>
            <p:nvPr/>
          </p:nvSpPr>
          <p:spPr>
            <a:xfrm>
              <a:off x="11433280" y="4776324"/>
              <a:ext cx="233471" cy="275542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12" name="rc211"/>
            <p:cNvSpPr/>
            <p:nvPr/>
          </p:nvSpPr>
          <p:spPr>
            <a:xfrm>
              <a:off x="11433280" y="4776324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13" name="rc212"/>
            <p:cNvSpPr/>
            <p:nvPr/>
          </p:nvSpPr>
          <p:spPr>
            <a:xfrm>
              <a:off x="11433280" y="4776324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14" name="rc213"/>
            <p:cNvSpPr/>
            <p:nvPr/>
          </p:nvSpPr>
          <p:spPr>
            <a:xfrm>
              <a:off x="11433280" y="4387323"/>
              <a:ext cx="233471" cy="389001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15" name="rc214"/>
            <p:cNvSpPr/>
            <p:nvPr/>
          </p:nvSpPr>
          <p:spPr>
            <a:xfrm>
              <a:off x="11692692" y="4468365"/>
              <a:ext cx="233471" cy="226917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16" name="rc215"/>
            <p:cNvSpPr/>
            <p:nvPr/>
          </p:nvSpPr>
          <p:spPr>
            <a:xfrm>
              <a:off x="11692692" y="4695282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17" name="rc216"/>
            <p:cNvSpPr/>
            <p:nvPr/>
          </p:nvSpPr>
          <p:spPr>
            <a:xfrm>
              <a:off x="11692692" y="4695282"/>
              <a:ext cx="233471" cy="356584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18" name="rc217"/>
            <p:cNvSpPr/>
            <p:nvPr/>
          </p:nvSpPr>
          <p:spPr>
            <a:xfrm>
              <a:off x="11692692" y="4695282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19" name="rc218"/>
            <p:cNvSpPr/>
            <p:nvPr/>
          </p:nvSpPr>
          <p:spPr>
            <a:xfrm>
              <a:off x="11952105" y="4257656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0" name="rc219"/>
            <p:cNvSpPr/>
            <p:nvPr/>
          </p:nvSpPr>
          <p:spPr>
            <a:xfrm>
              <a:off x="11952105" y="3933488"/>
              <a:ext cx="233471" cy="324167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1" name="rc220"/>
            <p:cNvSpPr/>
            <p:nvPr/>
          </p:nvSpPr>
          <p:spPr>
            <a:xfrm>
              <a:off x="11952105" y="4257656"/>
              <a:ext cx="233471" cy="794211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2" name="rc221"/>
            <p:cNvSpPr/>
            <p:nvPr/>
          </p:nvSpPr>
          <p:spPr>
            <a:xfrm>
              <a:off x="11952105" y="4257656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3" name="rc222"/>
            <p:cNvSpPr/>
            <p:nvPr/>
          </p:nvSpPr>
          <p:spPr>
            <a:xfrm>
              <a:off x="12211517" y="4306281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4" name="rc223"/>
            <p:cNvSpPr/>
            <p:nvPr/>
          </p:nvSpPr>
          <p:spPr>
            <a:xfrm>
              <a:off x="12211517" y="4306281"/>
              <a:ext cx="233471" cy="745586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5" name="rc224"/>
            <p:cNvSpPr/>
            <p:nvPr/>
          </p:nvSpPr>
          <p:spPr>
            <a:xfrm>
              <a:off x="12211517" y="4306281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6" name="rc225"/>
            <p:cNvSpPr/>
            <p:nvPr/>
          </p:nvSpPr>
          <p:spPr>
            <a:xfrm>
              <a:off x="12211517" y="3933488"/>
              <a:ext cx="233471" cy="372793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7" name="rc226"/>
            <p:cNvSpPr/>
            <p:nvPr/>
          </p:nvSpPr>
          <p:spPr>
            <a:xfrm>
              <a:off x="12470930" y="4403531"/>
              <a:ext cx="233471" cy="648335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8" name="rc227"/>
            <p:cNvSpPr/>
            <p:nvPr/>
          </p:nvSpPr>
          <p:spPr>
            <a:xfrm>
              <a:off x="12470930" y="4403531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29" name="rc228"/>
            <p:cNvSpPr/>
            <p:nvPr/>
          </p:nvSpPr>
          <p:spPr>
            <a:xfrm>
              <a:off x="12470930" y="4403531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0" name="rc229"/>
            <p:cNvSpPr/>
            <p:nvPr/>
          </p:nvSpPr>
          <p:spPr>
            <a:xfrm>
              <a:off x="12470930" y="4160406"/>
              <a:ext cx="233471" cy="24312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1" name="rc230"/>
            <p:cNvSpPr/>
            <p:nvPr/>
          </p:nvSpPr>
          <p:spPr>
            <a:xfrm>
              <a:off x="12730342" y="4257656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2" name="rc231"/>
            <p:cNvSpPr/>
            <p:nvPr/>
          </p:nvSpPr>
          <p:spPr>
            <a:xfrm>
              <a:off x="12730342" y="4257656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3" name="rc232"/>
            <p:cNvSpPr/>
            <p:nvPr/>
          </p:nvSpPr>
          <p:spPr>
            <a:xfrm>
              <a:off x="12730342" y="4241448"/>
              <a:ext cx="233471" cy="16208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4" name="rc233"/>
            <p:cNvSpPr/>
            <p:nvPr/>
          </p:nvSpPr>
          <p:spPr>
            <a:xfrm>
              <a:off x="12730342" y="4257656"/>
              <a:ext cx="233471" cy="794211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5" name="rc234"/>
            <p:cNvSpPr/>
            <p:nvPr/>
          </p:nvSpPr>
          <p:spPr>
            <a:xfrm>
              <a:off x="12989755" y="4241448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6" name="rc235"/>
            <p:cNvSpPr/>
            <p:nvPr/>
          </p:nvSpPr>
          <p:spPr>
            <a:xfrm>
              <a:off x="12989755" y="4241448"/>
              <a:ext cx="233471" cy="810419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7" name="rc236"/>
            <p:cNvSpPr/>
            <p:nvPr/>
          </p:nvSpPr>
          <p:spPr>
            <a:xfrm>
              <a:off x="12989755" y="4241448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8" name="rc237"/>
            <p:cNvSpPr/>
            <p:nvPr/>
          </p:nvSpPr>
          <p:spPr>
            <a:xfrm>
              <a:off x="12989755" y="4225239"/>
              <a:ext cx="233471" cy="16208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39" name="rc238"/>
            <p:cNvSpPr/>
            <p:nvPr/>
          </p:nvSpPr>
          <p:spPr>
            <a:xfrm>
              <a:off x="13249167" y="4516990"/>
              <a:ext cx="233471" cy="534876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0" name="rc239"/>
            <p:cNvSpPr/>
            <p:nvPr/>
          </p:nvSpPr>
          <p:spPr>
            <a:xfrm>
              <a:off x="13249167" y="4516990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1" name="rc240"/>
            <p:cNvSpPr/>
            <p:nvPr/>
          </p:nvSpPr>
          <p:spPr>
            <a:xfrm>
              <a:off x="13249167" y="4516990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2" name="rc241"/>
            <p:cNvSpPr/>
            <p:nvPr/>
          </p:nvSpPr>
          <p:spPr>
            <a:xfrm>
              <a:off x="13249167" y="4516990"/>
              <a:ext cx="233471" cy="0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3" name="rc242"/>
            <p:cNvSpPr/>
            <p:nvPr/>
          </p:nvSpPr>
          <p:spPr>
            <a:xfrm>
              <a:off x="13508580" y="4225239"/>
              <a:ext cx="233471" cy="4862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4" name="rc243"/>
            <p:cNvSpPr/>
            <p:nvPr/>
          </p:nvSpPr>
          <p:spPr>
            <a:xfrm>
              <a:off x="13508580" y="4273864"/>
              <a:ext cx="233471" cy="778002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5" name="rc244"/>
            <p:cNvSpPr/>
            <p:nvPr/>
          </p:nvSpPr>
          <p:spPr>
            <a:xfrm>
              <a:off x="13508580" y="4273864"/>
              <a:ext cx="233471" cy="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6" name="rc245"/>
            <p:cNvSpPr/>
            <p:nvPr/>
          </p:nvSpPr>
          <p:spPr>
            <a:xfrm>
              <a:off x="13508580" y="4273864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7" name="rc246"/>
            <p:cNvSpPr/>
            <p:nvPr/>
          </p:nvSpPr>
          <p:spPr>
            <a:xfrm>
              <a:off x="13767993" y="4371115"/>
              <a:ext cx="233471" cy="680752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8" name="rc247"/>
            <p:cNvSpPr/>
            <p:nvPr/>
          </p:nvSpPr>
          <p:spPr>
            <a:xfrm>
              <a:off x="13767993" y="4290073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49" name="rc248"/>
            <p:cNvSpPr/>
            <p:nvPr/>
          </p:nvSpPr>
          <p:spPr>
            <a:xfrm>
              <a:off x="13767993" y="4127989"/>
              <a:ext cx="233471" cy="162083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0" name="rc249"/>
            <p:cNvSpPr/>
            <p:nvPr/>
          </p:nvSpPr>
          <p:spPr>
            <a:xfrm>
              <a:off x="13767993" y="4290073"/>
              <a:ext cx="233471" cy="81041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1" name="rc250"/>
            <p:cNvSpPr/>
            <p:nvPr/>
          </p:nvSpPr>
          <p:spPr>
            <a:xfrm>
              <a:off x="14027405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2" name="rc251"/>
            <p:cNvSpPr/>
            <p:nvPr/>
          </p:nvSpPr>
          <p:spPr>
            <a:xfrm>
              <a:off x="14027405" y="4516990"/>
              <a:ext cx="233471" cy="534876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3" name="rc252"/>
            <p:cNvSpPr/>
            <p:nvPr/>
          </p:nvSpPr>
          <p:spPr>
            <a:xfrm>
              <a:off x="14027405" y="4516990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4" name="rc253"/>
            <p:cNvSpPr/>
            <p:nvPr/>
          </p:nvSpPr>
          <p:spPr>
            <a:xfrm>
              <a:off x="14027405" y="4516990"/>
              <a:ext cx="233471" cy="0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5" name="rc254"/>
            <p:cNvSpPr/>
            <p:nvPr/>
          </p:nvSpPr>
          <p:spPr>
            <a:xfrm>
              <a:off x="14286818" y="4776324"/>
              <a:ext cx="233471" cy="0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6" name="rc255"/>
            <p:cNvSpPr/>
            <p:nvPr/>
          </p:nvSpPr>
          <p:spPr>
            <a:xfrm>
              <a:off x="14286818" y="4776324"/>
              <a:ext cx="233471" cy="275542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7" name="rc256"/>
            <p:cNvSpPr/>
            <p:nvPr/>
          </p:nvSpPr>
          <p:spPr>
            <a:xfrm>
              <a:off x="14286818" y="5051867"/>
              <a:ext cx="233471" cy="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8" name="rc257"/>
            <p:cNvSpPr/>
            <p:nvPr/>
          </p:nvSpPr>
          <p:spPr>
            <a:xfrm>
              <a:off x="14286818" y="4776324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59" name="pt258"/>
            <p:cNvSpPr/>
            <p:nvPr/>
          </p:nvSpPr>
          <p:spPr>
            <a:xfrm>
              <a:off x="11504863" y="4907717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0" name="pt259"/>
            <p:cNvSpPr/>
            <p:nvPr/>
          </p:nvSpPr>
          <p:spPr>
            <a:xfrm>
              <a:off x="11764276" y="4969533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1" name="pt260"/>
            <p:cNvSpPr/>
            <p:nvPr/>
          </p:nvSpPr>
          <p:spPr>
            <a:xfrm>
              <a:off x="12023689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2" name="pt261"/>
            <p:cNvSpPr/>
            <p:nvPr/>
          </p:nvSpPr>
          <p:spPr>
            <a:xfrm>
              <a:off x="12283101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3" name="pt262"/>
            <p:cNvSpPr/>
            <p:nvPr/>
          </p:nvSpPr>
          <p:spPr>
            <a:xfrm>
              <a:off x="12542514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4" name="pt263"/>
            <p:cNvSpPr/>
            <p:nvPr/>
          </p:nvSpPr>
          <p:spPr>
            <a:xfrm>
              <a:off x="12801926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5" name="pt264"/>
            <p:cNvSpPr/>
            <p:nvPr/>
          </p:nvSpPr>
          <p:spPr>
            <a:xfrm>
              <a:off x="13061339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6" name="pt265"/>
            <p:cNvSpPr/>
            <p:nvPr/>
          </p:nvSpPr>
          <p:spPr>
            <a:xfrm>
              <a:off x="13320751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7" name="pt266"/>
            <p:cNvSpPr/>
            <p:nvPr/>
          </p:nvSpPr>
          <p:spPr>
            <a:xfrm>
              <a:off x="13580164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8" name="pt267"/>
            <p:cNvSpPr/>
            <p:nvPr/>
          </p:nvSpPr>
          <p:spPr>
            <a:xfrm>
              <a:off x="13839576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69" name="pt268"/>
            <p:cNvSpPr/>
            <p:nvPr/>
          </p:nvSpPr>
          <p:spPr>
            <a:xfrm>
              <a:off x="14098989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70" name="pt269"/>
            <p:cNvSpPr/>
            <p:nvPr/>
          </p:nvSpPr>
          <p:spPr>
            <a:xfrm>
              <a:off x="14358401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71" name="pg270"/>
            <p:cNvSpPr/>
            <p:nvPr/>
          </p:nvSpPr>
          <p:spPr>
            <a:xfrm>
              <a:off x="12151458" y="2291578"/>
              <a:ext cx="1650652" cy="348786"/>
            </a:xfrm>
            <a:custGeom>
              <a:avLst/>
              <a:gdLst/>
              <a:ahLst/>
              <a:cxnLst/>
              <a:rect l="0" t="0" r="0" b="0"/>
              <a:pathLst>
                <a:path w="1650652" h="348786">
                  <a:moveTo>
                    <a:pt x="27432" y="348786"/>
                  </a:moveTo>
                  <a:lnTo>
                    <a:pt x="1623220" y="348786"/>
                  </a:lnTo>
                  <a:lnTo>
                    <a:pt x="1622115" y="348764"/>
                  </a:lnTo>
                  <a:lnTo>
                    <a:pt x="1626527" y="348586"/>
                  </a:lnTo>
                  <a:lnTo>
                    <a:pt x="1630852" y="347703"/>
                  </a:lnTo>
                  <a:lnTo>
                    <a:pt x="1634980" y="346138"/>
                  </a:lnTo>
                  <a:lnTo>
                    <a:pt x="1638803" y="343930"/>
                  </a:lnTo>
                  <a:lnTo>
                    <a:pt x="1642223" y="341138"/>
                  </a:lnTo>
                  <a:lnTo>
                    <a:pt x="1645150" y="337834"/>
                  </a:lnTo>
                  <a:lnTo>
                    <a:pt x="1647510" y="334103"/>
                  </a:lnTo>
                  <a:lnTo>
                    <a:pt x="1649240" y="330041"/>
                  </a:lnTo>
                  <a:lnTo>
                    <a:pt x="1650297" y="325755"/>
                  </a:lnTo>
                  <a:lnTo>
                    <a:pt x="1650652" y="321354"/>
                  </a:lnTo>
                  <a:lnTo>
                    <a:pt x="1650652" y="27431"/>
                  </a:lnTo>
                  <a:lnTo>
                    <a:pt x="1650297" y="23031"/>
                  </a:lnTo>
                  <a:lnTo>
                    <a:pt x="1649240" y="18745"/>
                  </a:lnTo>
                  <a:lnTo>
                    <a:pt x="1647510" y="14683"/>
                  </a:lnTo>
                  <a:lnTo>
                    <a:pt x="1645150" y="10952"/>
                  </a:lnTo>
                  <a:lnTo>
                    <a:pt x="1642223" y="7647"/>
                  </a:lnTo>
                  <a:lnTo>
                    <a:pt x="1638803" y="4855"/>
                  </a:lnTo>
                  <a:lnTo>
                    <a:pt x="1634980" y="2648"/>
                  </a:lnTo>
                  <a:lnTo>
                    <a:pt x="1630852" y="1083"/>
                  </a:lnTo>
                  <a:lnTo>
                    <a:pt x="1626527" y="200"/>
                  </a:lnTo>
                  <a:lnTo>
                    <a:pt x="1623220" y="0"/>
                  </a:lnTo>
                  <a:lnTo>
                    <a:pt x="27432" y="0"/>
                  </a:lnTo>
                  <a:lnTo>
                    <a:pt x="30738" y="200"/>
                  </a:lnTo>
                  <a:lnTo>
                    <a:pt x="26327" y="22"/>
                  </a:lnTo>
                  <a:lnTo>
                    <a:pt x="21944" y="554"/>
                  </a:lnTo>
                  <a:lnTo>
                    <a:pt x="17704" y="1782"/>
                  </a:lnTo>
                  <a:lnTo>
                    <a:pt x="13716" y="3675"/>
                  </a:lnTo>
                  <a:lnTo>
                    <a:pt x="10082" y="6183"/>
                  </a:lnTo>
                  <a:lnTo>
                    <a:pt x="6898" y="9241"/>
                  </a:lnTo>
                  <a:lnTo>
                    <a:pt x="4246" y="12770"/>
                  </a:lnTo>
                  <a:lnTo>
                    <a:pt x="2195" y="16679"/>
                  </a:lnTo>
                  <a:lnTo>
                    <a:pt x="797" y="20867"/>
                  </a:lnTo>
                  <a:lnTo>
                    <a:pt x="88" y="25224"/>
                  </a:lnTo>
                  <a:lnTo>
                    <a:pt x="0" y="27431"/>
                  </a:lnTo>
                  <a:lnTo>
                    <a:pt x="0" y="321354"/>
                  </a:lnTo>
                  <a:lnTo>
                    <a:pt x="88" y="319147"/>
                  </a:lnTo>
                  <a:lnTo>
                    <a:pt x="88" y="323562"/>
                  </a:lnTo>
                  <a:lnTo>
                    <a:pt x="797" y="327919"/>
                  </a:lnTo>
                  <a:lnTo>
                    <a:pt x="2195" y="332107"/>
                  </a:lnTo>
                  <a:lnTo>
                    <a:pt x="4246" y="336016"/>
                  </a:lnTo>
                  <a:lnTo>
                    <a:pt x="6898" y="339545"/>
                  </a:lnTo>
                  <a:lnTo>
                    <a:pt x="10082" y="342603"/>
                  </a:lnTo>
                  <a:lnTo>
                    <a:pt x="13716" y="345111"/>
                  </a:lnTo>
                  <a:lnTo>
                    <a:pt x="17704" y="347004"/>
                  </a:lnTo>
                  <a:lnTo>
                    <a:pt x="21944" y="348232"/>
                  </a:lnTo>
                  <a:lnTo>
                    <a:pt x="26327" y="348764"/>
                  </a:lnTo>
                  <a:close/>
                </a:path>
              </a:pathLst>
            </a:custGeom>
            <a:solidFill>
              <a:srgbClr val="EDEDED">
                <a:alpha val="100000"/>
              </a:srgbClr>
            </a:solidFill>
            <a:ln w="677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72" name="tx271"/>
            <p:cNvSpPr/>
            <p:nvPr/>
          </p:nvSpPr>
          <p:spPr>
            <a:xfrm>
              <a:off x="12261186" y="2418929"/>
              <a:ext cx="1431196" cy="13206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62"/>
                </a:lnSpc>
              </a:pPr>
              <a:r>
                <a:rPr sz="86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Total = 451 cases</a:t>
              </a:r>
            </a:p>
          </p:txBody>
        </p:sp>
        <p:sp>
          <p:nvSpPr>
            <p:cNvPr id="273" name="rc272"/>
            <p:cNvSpPr/>
            <p:nvPr/>
          </p:nvSpPr>
          <p:spPr>
            <a:xfrm>
              <a:off x="11394368" y="2153563"/>
              <a:ext cx="3164832" cy="3036318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74" name="rc273"/>
            <p:cNvSpPr/>
            <p:nvPr/>
          </p:nvSpPr>
          <p:spPr>
            <a:xfrm>
              <a:off x="14559201" y="2153563"/>
              <a:ext cx="3164832" cy="303631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75" name="pl274"/>
            <p:cNvSpPr/>
            <p:nvPr/>
          </p:nvSpPr>
          <p:spPr>
            <a:xfrm>
              <a:off x="14559201" y="4646657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76" name="pl275"/>
            <p:cNvSpPr/>
            <p:nvPr/>
          </p:nvSpPr>
          <p:spPr>
            <a:xfrm>
              <a:off x="14559201" y="383623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77" name="pl276"/>
            <p:cNvSpPr/>
            <p:nvPr/>
          </p:nvSpPr>
          <p:spPr>
            <a:xfrm>
              <a:off x="14559201" y="302581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78" name="pl277"/>
            <p:cNvSpPr/>
            <p:nvPr/>
          </p:nvSpPr>
          <p:spPr>
            <a:xfrm>
              <a:off x="14559201" y="221539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79" name="pl278"/>
            <p:cNvSpPr/>
            <p:nvPr/>
          </p:nvSpPr>
          <p:spPr>
            <a:xfrm>
              <a:off x="14559201" y="5051867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80" name="pl279"/>
            <p:cNvSpPr/>
            <p:nvPr/>
          </p:nvSpPr>
          <p:spPr>
            <a:xfrm>
              <a:off x="14559201" y="424144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81" name="pl280"/>
            <p:cNvSpPr/>
            <p:nvPr/>
          </p:nvSpPr>
          <p:spPr>
            <a:xfrm>
              <a:off x="14559201" y="343102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82" name="pl281"/>
            <p:cNvSpPr/>
            <p:nvPr/>
          </p:nvSpPr>
          <p:spPr>
            <a:xfrm>
              <a:off x="14559201" y="2620608"/>
              <a:ext cx="3164832" cy="0"/>
            </a:xfrm>
            <a:custGeom>
              <a:avLst/>
              <a:gdLst/>
              <a:ahLst/>
              <a:cxnLst/>
              <a:rect l="0" t="0" r="0" b="0"/>
              <a:pathLst>
                <a:path w="3164832">
                  <a:moveTo>
                    <a:pt x="0" y="0"/>
                  </a:moveTo>
                  <a:lnTo>
                    <a:pt x="3164832" y="0"/>
                  </a:lnTo>
                  <a:lnTo>
                    <a:pt x="3164832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83" name="rc282"/>
            <p:cNvSpPr/>
            <p:nvPr/>
          </p:nvSpPr>
          <p:spPr>
            <a:xfrm>
              <a:off x="14598113" y="3820029"/>
              <a:ext cx="233471" cy="713169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84" name="rc283"/>
            <p:cNvSpPr/>
            <p:nvPr/>
          </p:nvSpPr>
          <p:spPr>
            <a:xfrm>
              <a:off x="14598113" y="3690362"/>
              <a:ext cx="233471" cy="129667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85" name="rc284"/>
            <p:cNvSpPr/>
            <p:nvPr/>
          </p:nvSpPr>
          <p:spPr>
            <a:xfrm>
              <a:off x="14598113" y="4533199"/>
              <a:ext cx="233471" cy="518668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86" name="rc285"/>
            <p:cNvSpPr/>
            <p:nvPr/>
          </p:nvSpPr>
          <p:spPr>
            <a:xfrm>
              <a:off x="14598113" y="3820029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87" name="rc286"/>
            <p:cNvSpPr/>
            <p:nvPr/>
          </p:nvSpPr>
          <p:spPr>
            <a:xfrm>
              <a:off x="14857525" y="3074443"/>
              <a:ext cx="233471" cy="16208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88" name="rc287"/>
            <p:cNvSpPr/>
            <p:nvPr/>
          </p:nvSpPr>
          <p:spPr>
            <a:xfrm>
              <a:off x="14857525" y="3090652"/>
              <a:ext cx="233471" cy="1961215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89" name="rc288"/>
            <p:cNvSpPr/>
            <p:nvPr/>
          </p:nvSpPr>
          <p:spPr>
            <a:xfrm>
              <a:off x="14857525" y="3074443"/>
              <a:ext cx="233471" cy="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90" name="rc289"/>
            <p:cNvSpPr/>
            <p:nvPr/>
          </p:nvSpPr>
          <p:spPr>
            <a:xfrm>
              <a:off x="14857525" y="2928568"/>
              <a:ext cx="233471" cy="145875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91" name="pt290"/>
            <p:cNvSpPr/>
            <p:nvPr/>
          </p:nvSpPr>
          <p:spPr>
            <a:xfrm>
              <a:off x="14669696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92" name="pt291"/>
            <p:cNvSpPr/>
            <p:nvPr/>
          </p:nvSpPr>
          <p:spPr>
            <a:xfrm>
              <a:off x="14929109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93" name="pt292"/>
            <p:cNvSpPr/>
            <p:nvPr/>
          </p:nvSpPr>
          <p:spPr>
            <a:xfrm>
              <a:off x="15188522" y="5006715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294" name="pg293"/>
            <p:cNvSpPr/>
            <p:nvPr/>
          </p:nvSpPr>
          <p:spPr>
            <a:xfrm>
              <a:off x="15316291" y="2291578"/>
              <a:ext cx="1650652" cy="348786"/>
            </a:xfrm>
            <a:custGeom>
              <a:avLst/>
              <a:gdLst/>
              <a:ahLst/>
              <a:cxnLst/>
              <a:rect l="0" t="0" r="0" b="0"/>
              <a:pathLst>
                <a:path w="1650652" h="348786">
                  <a:moveTo>
                    <a:pt x="27431" y="348786"/>
                  </a:moveTo>
                  <a:lnTo>
                    <a:pt x="1623220" y="348786"/>
                  </a:lnTo>
                  <a:lnTo>
                    <a:pt x="1622115" y="348764"/>
                  </a:lnTo>
                  <a:lnTo>
                    <a:pt x="1626527" y="348586"/>
                  </a:lnTo>
                  <a:lnTo>
                    <a:pt x="1630852" y="347703"/>
                  </a:lnTo>
                  <a:lnTo>
                    <a:pt x="1634980" y="346138"/>
                  </a:lnTo>
                  <a:lnTo>
                    <a:pt x="1638803" y="343930"/>
                  </a:lnTo>
                  <a:lnTo>
                    <a:pt x="1642223" y="341138"/>
                  </a:lnTo>
                  <a:lnTo>
                    <a:pt x="1645150" y="337834"/>
                  </a:lnTo>
                  <a:lnTo>
                    <a:pt x="1647510" y="334103"/>
                  </a:lnTo>
                  <a:lnTo>
                    <a:pt x="1649240" y="330041"/>
                  </a:lnTo>
                  <a:lnTo>
                    <a:pt x="1650297" y="325755"/>
                  </a:lnTo>
                  <a:lnTo>
                    <a:pt x="1650652" y="321354"/>
                  </a:lnTo>
                  <a:lnTo>
                    <a:pt x="1650652" y="27431"/>
                  </a:lnTo>
                  <a:lnTo>
                    <a:pt x="1650297" y="23031"/>
                  </a:lnTo>
                  <a:lnTo>
                    <a:pt x="1649240" y="18745"/>
                  </a:lnTo>
                  <a:lnTo>
                    <a:pt x="1647510" y="14683"/>
                  </a:lnTo>
                  <a:lnTo>
                    <a:pt x="1645150" y="10952"/>
                  </a:lnTo>
                  <a:lnTo>
                    <a:pt x="1642223" y="7647"/>
                  </a:lnTo>
                  <a:lnTo>
                    <a:pt x="1638803" y="4855"/>
                  </a:lnTo>
                  <a:lnTo>
                    <a:pt x="1634980" y="2648"/>
                  </a:lnTo>
                  <a:lnTo>
                    <a:pt x="1630852" y="1083"/>
                  </a:lnTo>
                  <a:lnTo>
                    <a:pt x="1626527" y="200"/>
                  </a:lnTo>
                  <a:lnTo>
                    <a:pt x="1623220" y="0"/>
                  </a:lnTo>
                  <a:lnTo>
                    <a:pt x="27431" y="0"/>
                  </a:lnTo>
                  <a:lnTo>
                    <a:pt x="30738" y="200"/>
                  </a:lnTo>
                  <a:lnTo>
                    <a:pt x="26327" y="22"/>
                  </a:lnTo>
                  <a:lnTo>
                    <a:pt x="21944" y="554"/>
                  </a:lnTo>
                  <a:lnTo>
                    <a:pt x="17704" y="1782"/>
                  </a:lnTo>
                  <a:lnTo>
                    <a:pt x="13715" y="3675"/>
                  </a:lnTo>
                  <a:lnTo>
                    <a:pt x="10082" y="6183"/>
                  </a:lnTo>
                  <a:lnTo>
                    <a:pt x="6898" y="9241"/>
                  </a:lnTo>
                  <a:lnTo>
                    <a:pt x="4246" y="12770"/>
                  </a:lnTo>
                  <a:lnTo>
                    <a:pt x="2195" y="16679"/>
                  </a:lnTo>
                  <a:lnTo>
                    <a:pt x="797" y="20867"/>
                  </a:lnTo>
                  <a:lnTo>
                    <a:pt x="88" y="25224"/>
                  </a:lnTo>
                  <a:lnTo>
                    <a:pt x="0" y="27431"/>
                  </a:lnTo>
                  <a:lnTo>
                    <a:pt x="0" y="321354"/>
                  </a:lnTo>
                  <a:lnTo>
                    <a:pt x="88" y="319147"/>
                  </a:lnTo>
                  <a:lnTo>
                    <a:pt x="88" y="323562"/>
                  </a:lnTo>
                  <a:lnTo>
                    <a:pt x="797" y="327919"/>
                  </a:lnTo>
                  <a:lnTo>
                    <a:pt x="2195" y="332107"/>
                  </a:lnTo>
                  <a:lnTo>
                    <a:pt x="4246" y="336016"/>
                  </a:lnTo>
                  <a:lnTo>
                    <a:pt x="6898" y="339545"/>
                  </a:lnTo>
                  <a:lnTo>
                    <a:pt x="10082" y="342603"/>
                  </a:lnTo>
                  <a:lnTo>
                    <a:pt x="13715" y="345111"/>
                  </a:lnTo>
                  <a:lnTo>
                    <a:pt x="17704" y="347004"/>
                  </a:lnTo>
                  <a:lnTo>
                    <a:pt x="21944" y="348232"/>
                  </a:lnTo>
                  <a:lnTo>
                    <a:pt x="26327" y="348764"/>
                  </a:lnTo>
                  <a:close/>
                </a:path>
              </a:pathLst>
            </a:custGeom>
            <a:solidFill>
              <a:srgbClr val="EDEDED">
                <a:alpha val="100000"/>
              </a:srgbClr>
            </a:solidFill>
            <a:ln w="677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95" name="tx294"/>
            <p:cNvSpPr/>
            <p:nvPr/>
          </p:nvSpPr>
          <p:spPr>
            <a:xfrm>
              <a:off x="15426019" y="2418929"/>
              <a:ext cx="1431196" cy="13206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62"/>
                </a:lnSpc>
              </a:pPr>
              <a:r>
                <a:rPr sz="86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Total = 198 cases</a:t>
              </a:r>
            </a:p>
          </p:txBody>
        </p:sp>
        <p:sp>
          <p:nvSpPr>
            <p:cNvPr id="296" name="rc295"/>
            <p:cNvSpPr/>
            <p:nvPr/>
          </p:nvSpPr>
          <p:spPr>
            <a:xfrm>
              <a:off x="14559201" y="2153563"/>
              <a:ext cx="3164832" cy="3036318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297" name="tx296"/>
            <p:cNvSpPr/>
            <p:nvPr/>
          </p:nvSpPr>
          <p:spPr>
            <a:xfrm>
              <a:off x="3199760" y="1885378"/>
              <a:ext cx="565050" cy="18578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13"/>
                </a:lnSpc>
              </a:pPr>
              <a:r>
                <a:rPr sz="1213" b="1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2019</a:t>
              </a:r>
            </a:p>
          </p:txBody>
        </p:sp>
        <p:sp>
          <p:nvSpPr>
            <p:cNvPr id="298" name="tx297"/>
            <p:cNvSpPr/>
            <p:nvPr/>
          </p:nvSpPr>
          <p:spPr>
            <a:xfrm>
              <a:off x="6364593" y="1885502"/>
              <a:ext cx="565050" cy="18566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13"/>
                </a:lnSpc>
              </a:pPr>
              <a:r>
                <a:rPr sz="1213" b="1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2020</a:t>
              </a:r>
            </a:p>
          </p:txBody>
        </p:sp>
        <p:sp>
          <p:nvSpPr>
            <p:cNvPr id="299" name="tx298"/>
            <p:cNvSpPr/>
            <p:nvPr/>
          </p:nvSpPr>
          <p:spPr>
            <a:xfrm>
              <a:off x="9529426" y="1885502"/>
              <a:ext cx="565050" cy="18566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13"/>
                </a:lnSpc>
              </a:pPr>
              <a:r>
                <a:rPr sz="1213" b="1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2021</a:t>
              </a:r>
            </a:p>
          </p:txBody>
        </p:sp>
        <p:sp>
          <p:nvSpPr>
            <p:cNvPr id="300" name="tx299"/>
            <p:cNvSpPr/>
            <p:nvPr/>
          </p:nvSpPr>
          <p:spPr>
            <a:xfrm>
              <a:off x="12694259" y="1885502"/>
              <a:ext cx="565050" cy="18566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13"/>
                </a:lnSpc>
              </a:pPr>
              <a:r>
                <a:rPr sz="1213" b="1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2022</a:t>
              </a:r>
            </a:p>
          </p:txBody>
        </p:sp>
        <p:sp>
          <p:nvSpPr>
            <p:cNvPr id="301" name="tx300"/>
            <p:cNvSpPr/>
            <p:nvPr/>
          </p:nvSpPr>
          <p:spPr>
            <a:xfrm>
              <a:off x="15859092" y="1885502"/>
              <a:ext cx="565050" cy="18566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13"/>
                </a:lnSpc>
              </a:pPr>
              <a:r>
                <a:rPr sz="1213" b="1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2023</a:t>
              </a:r>
            </a:p>
          </p:txBody>
        </p:sp>
        <p:sp>
          <p:nvSpPr>
            <p:cNvPr id="302" name="pl301"/>
            <p:cNvSpPr/>
            <p:nvPr/>
          </p:nvSpPr>
          <p:spPr>
            <a:xfrm>
              <a:off x="2055516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03" name="pl302"/>
            <p:cNvSpPr/>
            <p:nvPr/>
          </p:nvSpPr>
          <p:spPr>
            <a:xfrm>
              <a:off x="2314929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04" name="pl303"/>
            <p:cNvSpPr/>
            <p:nvPr/>
          </p:nvSpPr>
          <p:spPr>
            <a:xfrm>
              <a:off x="2574341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05" name="pl304"/>
            <p:cNvSpPr/>
            <p:nvPr/>
          </p:nvSpPr>
          <p:spPr>
            <a:xfrm>
              <a:off x="2833754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06" name="pl305"/>
            <p:cNvSpPr/>
            <p:nvPr/>
          </p:nvSpPr>
          <p:spPr>
            <a:xfrm>
              <a:off x="3093166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07" name="pl306"/>
            <p:cNvSpPr/>
            <p:nvPr/>
          </p:nvSpPr>
          <p:spPr>
            <a:xfrm>
              <a:off x="3352579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08" name="pl307"/>
            <p:cNvSpPr/>
            <p:nvPr/>
          </p:nvSpPr>
          <p:spPr>
            <a:xfrm>
              <a:off x="3611992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09" name="pl308"/>
            <p:cNvSpPr/>
            <p:nvPr/>
          </p:nvSpPr>
          <p:spPr>
            <a:xfrm>
              <a:off x="3871404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10" name="pl309"/>
            <p:cNvSpPr/>
            <p:nvPr/>
          </p:nvSpPr>
          <p:spPr>
            <a:xfrm>
              <a:off x="4130817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11" name="pl310"/>
            <p:cNvSpPr/>
            <p:nvPr/>
          </p:nvSpPr>
          <p:spPr>
            <a:xfrm>
              <a:off x="4390229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12" name="pl311"/>
            <p:cNvSpPr/>
            <p:nvPr/>
          </p:nvSpPr>
          <p:spPr>
            <a:xfrm>
              <a:off x="4649642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13" name="pl312"/>
            <p:cNvSpPr/>
            <p:nvPr/>
          </p:nvSpPr>
          <p:spPr>
            <a:xfrm>
              <a:off x="4909054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14" name="tx313"/>
            <p:cNvSpPr/>
            <p:nvPr/>
          </p:nvSpPr>
          <p:spPr>
            <a:xfrm rot="-5400000">
              <a:off x="1974734" y="5429814"/>
              <a:ext cx="286667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Jan</a:t>
              </a:r>
            </a:p>
          </p:txBody>
        </p:sp>
        <p:sp>
          <p:nvSpPr>
            <p:cNvPr id="315" name="tx314"/>
            <p:cNvSpPr/>
            <p:nvPr/>
          </p:nvSpPr>
          <p:spPr>
            <a:xfrm rot="-5400000">
              <a:off x="2224336" y="5439711"/>
              <a:ext cx="30637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Feb</a:t>
              </a:r>
            </a:p>
          </p:txBody>
        </p:sp>
        <p:sp>
          <p:nvSpPr>
            <p:cNvPr id="316" name="tx315"/>
            <p:cNvSpPr/>
            <p:nvPr/>
          </p:nvSpPr>
          <p:spPr>
            <a:xfrm rot="-5400000">
              <a:off x="2483835" y="5439624"/>
              <a:ext cx="306201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Mar</a:t>
              </a:r>
            </a:p>
          </p:txBody>
        </p:sp>
        <p:sp>
          <p:nvSpPr>
            <p:cNvPr id="317" name="tx316"/>
            <p:cNvSpPr/>
            <p:nvPr/>
          </p:nvSpPr>
          <p:spPr>
            <a:xfrm rot="-5400000">
              <a:off x="2741381" y="5408240"/>
              <a:ext cx="276683" cy="1626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Apr</a:t>
              </a:r>
            </a:p>
          </p:txBody>
        </p:sp>
        <p:sp>
          <p:nvSpPr>
            <p:cNvPr id="318" name="tx317"/>
            <p:cNvSpPr/>
            <p:nvPr/>
          </p:nvSpPr>
          <p:spPr>
            <a:xfrm rot="-5400000">
              <a:off x="2970148" y="5436803"/>
              <a:ext cx="335892" cy="1646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May</a:t>
              </a:r>
            </a:p>
          </p:txBody>
        </p:sp>
        <p:sp>
          <p:nvSpPr>
            <p:cNvPr id="319" name="tx318"/>
            <p:cNvSpPr/>
            <p:nvPr/>
          </p:nvSpPr>
          <p:spPr>
            <a:xfrm rot="-5400000">
              <a:off x="3271796" y="5429814"/>
              <a:ext cx="286667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Jun</a:t>
              </a:r>
            </a:p>
          </p:txBody>
        </p:sp>
        <p:sp>
          <p:nvSpPr>
            <p:cNvPr id="320" name="tx319"/>
            <p:cNvSpPr/>
            <p:nvPr/>
          </p:nvSpPr>
          <p:spPr>
            <a:xfrm rot="-5400000">
              <a:off x="3560900" y="5400123"/>
              <a:ext cx="227285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Jul</a:t>
              </a:r>
            </a:p>
          </p:txBody>
        </p:sp>
        <p:sp>
          <p:nvSpPr>
            <p:cNvPr id="321" name="tx320"/>
            <p:cNvSpPr/>
            <p:nvPr/>
          </p:nvSpPr>
          <p:spPr>
            <a:xfrm rot="-5400000">
              <a:off x="3758152" y="5427036"/>
              <a:ext cx="316358" cy="1646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Aug</a:t>
              </a:r>
            </a:p>
          </p:txBody>
        </p:sp>
        <p:sp>
          <p:nvSpPr>
            <p:cNvPr id="322" name="tx321"/>
            <p:cNvSpPr/>
            <p:nvPr/>
          </p:nvSpPr>
          <p:spPr>
            <a:xfrm rot="-5400000">
              <a:off x="4017521" y="5426992"/>
              <a:ext cx="316358" cy="16477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Sep</a:t>
              </a:r>
            </a:p>
          </p:txBody>
        </p:sp>
        <p:sp>
          <p:nvSpPr>
            <p:cNvPr id="323" name="tx322"/>
            <p:cNvSpPr/>
            <p:nvPr/>
          </p:nvSpPr>
          <p:spPr>
            <a:xfrm rot="-5400000">
              <a:off x="4313353" y="5423650"/>
              <a:ext cx="276597" cy="1317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Oct</a:t>
              </a:r>
            </a:p>
          </p:txBody>
        </p:sp>
        <p:sp>
          <p:nvSpPr>
            <p:cNvPr id="324" name="tx323"/>
            <p:cNvSpPr/>
            <p:nvPr/>
          </p:nvSpPr>
          <p:spPr>
            <a:xfrm rot="-5400000">
              <a:off x="4554144" y="5444616"/>
              <a:ext cx="31618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Nov</a:t>
              </a:r>
            </a:p>
          </p:txBody>
        </p:sp>
        <p:sp>
          <p:nvSpPr>
            <p:cNvPr id="325" name="tx324"/>
            <p:cNvSpPr/>
            <p:nvPr/>
          </p:nvSpPr>
          <p:spPr>
            <a:xfrm rot="-5400000">
              <a:off x="4813556" y="5444616"/>
              <a:ext cx="31618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Dec</a:t>
              </a:r>
            </a:p>
          </p:txBody>
        </p:sp>
        <p:sp>
          <p:nvSpPr>
            <p:cNvPr id="326" name="pl325"/>
            <p:cNvSpPr/>
            <p:nvPr/>
          </p:nvSpPr>
          <p:spPr>
            <a:xfrm>
              <a:off x="5220349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27" name="pl326"/>
            <p:cNvSpPr/>
            <p:nvPr/>
          </p:nvSpPr>
          <p:spPr>
            <a:xfrm>
              <a:off x="5479762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28" name="pl327"/>
            <p:cNvSpPr/>
            <p:nvPr/>
          </p:nvSpPr>
          <p:spPr>
            <a:xfrm>
              <a:off x="5739174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29" name="pl328"/>
            <p:cNvSpPr/>
            <p:nvPr/>
          </p:nvSpPr>
          <p:spPr>
            <a:xfrm>
              <a:off x="5998587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30" name="pl329"/>
            <p:cNvSpPr/>
            <p:nvPr/>
          </p:nvSpPr>
          <p:spPr>
            <a:xfrm>
              <a:off x="6257999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31" name="pl330"/>
            <p:cNvSpPr/>
            <p:nvPr/>
          </p:nvSpPr>
          <p:spPr>
            <a:xfrm>
              <a:off x="6517412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32" name="pl331"/>
            <p:cNvSpPr/>
            <p:nvPr/>
          </p:nvSpPr>
          <p:spPr>
            <a:xfrm>
              <a:off x="6776825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33" name="pl332"/>
            <p:cNvSpPr/>
            <p:nvPr/>
          </p:nvSpPr>
          <p:spPr>
            <a:xfrm>
              <a:off x="7036237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34" name="pl333"/>
            <p:cNvSpPr/>
            <p:nvPr/>
          </p:nvSpPr>
          <p:spPr>
            <a:xfrm>
              <a:off x="7295650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35" name="pl334"/>
            <p:cNvSpPr/>
            <p:nvPr/>
          </p:nvSpPr>
          <p:spPr>
            <a:xfrm>
              <a:off x="7555062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36" name="pl335"/>
            <p:cNvSpPr/>
            <p:nvPr/>
          </p:nvSpPr>
          <p:spPr>
            <a:xfrm>
              <a:off x="7814475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37" name="pl336"/>
            <p:cNvSpPr/>
            <p:nvPr/>
          </p:nvSpPr>
          <p:spPr>
            <a:xfrm>
              <a:off x="8073887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38" name="tx337"/>
            <p:cNvSpPr/>
            <p:nvPr/>
          </p:nvSpPr>
          <p:spPr>
            <a:xfrm rot="-5400000">
              <a:off x="5139567" y="5429814"/>
              <a:ext cx="286667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Jan</a:t>
              </a:r>
            </a:p>
          </p:txBody>
        </p:sp>
        <p:sp>
          <p:nvSpPr>
            <p:cNvPr id="339" name="tx338"/>
            <p:cNvSpPr/>
            <p:nvPr/>
          </p:nvSpPr>
          <p:spPr>
            <a:xfrm rot="-5400000">
              <a:off x="5389169" y="5439711"/>
              <a:ext cx="30637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Feb</a:t>
              </a:r>
            </a:p>
          </p:txBody>
        </p:sp>
        <p:sp>
          <p:nvSpPr>
            <p:cNvPr id="340" name="tx339"/>
            <p:cNvSpPr/>
            <p:nvPr/>
          </p:nvSpPr>
          <p:spPr>
            <a:xfrm rot="-5400000">
              <a:off x="5648668" y="5439624"/>
              <a:ext cx="306201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Mar</a:t>
              </a:r>
            </a:p>
          </p:txBody>
        </p:sp>
        <p:sp>
          <p:nvSpPr>
            <p:cNvPr id="341" name="tx340"/>
            <p:cNvSpPr/>
            <p:nvPr/>
          </p:nvSpPr>
          <p:spPr>
            <a:xfrm rot="-5400000">
              <a:off x="5906214" y="5408240"/>
              <a:ext cx="276683" cy="1626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Apr</a:t>
              </a:r>
            </a:p>
          </p:txBody>
        </p:sp>
        <p:sp>
          <p:nvSpPr>
            <p:cNvPr id="342" name="tx341"/>
            <p:cNvSpPr/>
            <p:nvPr/>
          </p:nvSpPr>
          <p:spPr>
            <a:xfrm rot="-5400000">
              <a:off x="6134981" y="5436803"/>
              <a:ext cx="335892" cy="1646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May</a:t>
              </a:r>
            </a:p>
          </p:txBody>
        </p:sp>
        <p:sp>
          <p:nvSpPr>
            <p:cNvPr id="343" name="tx342"/>
            <p:cNvSpPr/>
            <p:nvPr/>
          </p:nvSpPr>
          <p:spPr>
            <a:xfrm rot="-5400000">
              <a:off x="6436629" y="5429814"/>
              <a:ext cx="286667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Jun</a:t>
              </a:r>
            </a:p>
          </p:txBody>
        </p:sp>
        <p:sp>
          <p:nvSpPr>
            <p:cNvPr id="344" name="tx343"/>
            <p:cNvSpPr/>
            <p:nvPr/>
          </p:nvSpPr>
          <p:spPr>
            <a:xfrm rot="-5400000">
              <a:off x="6725733" y="5400123"/>
              <a:ext cx="227285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Jul</a:t>
              </a:r>
            </a:p>
          </p:txBody>
        </p:sp>
        <p:sp>
          <p:nvSpPr>
            <p:cNvPr id="345" name="tx344"/>
            <p:cNvSpPr/>
            <p:nvPr/>
          </p:nvSpPr>
          <p:spPr>
            <a:xfrm rot="-5400000">
              <a:off x="6922985" y="5427036"/>
              <a:ext cx="316358" cy="1646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Aug</a:t>
              </a:r>
            </a:p>
          </p:txBody>
        </p:sp>
        <p:sp>
          <p:nvSpPr>
            <p:cNvPr id="346" name="tx345"/>
            <p:cNvSpPr/>
            <p:nvPr/>
          </p:nvSpPr>
          <p:spPr>
            <a:xfrm rot="-5400000">
              <a:off x="7182354" y="5426992"/>
              <a:ext cx="316358" cy="16477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Sep</a:t>
              </a:r>
            </a:p>
          </p:txBody>
        </p:sp>
        <p:sp>
          <p:nvSpPr>
            <p:cNvPr id="347" name="tx346"/>
            <p:cNvSpPr/>
            <p:nvPr/>
          </p:nvSpPr>
          <p:spPr>
            <a:xfrm rot="-5400000">
              <a:off x="7478186" y="5423650"/>
              <a:ext cx="276597" cy="1317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Oct</a:t>
              </a:r>
            </a:p>
          </p:txBody>
        </p:sp>
        <p:sp>
          <p:nvSpPr>
            <p:cNvPr id="348" name="tx347"/>
            <p:cNvSpPr/>
            <p:nvPr/>
          </p:nvSpPr>
          <p:spPr>
            <a:xfrm rot="-5400000">
              <a:off x="7718977" y="5444616"/>
              <a:ext cx="31618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Nov</a:t>
              </a:r>
            </a:p>
          </p:txBody>
        </p:sp>
        <p:sp>
          <p:nvSpPr>
            <p:cNvPr id="349" name="tx348"/>
            <p:cNvSpPr/>
            <p:nvPr/>
          </p:nvSpPr>
          <p:spPr>
            <a:xfrm rot="-5400000">
              <a:off x="7978389" y="5444616"/>
              <a:ext cx="31618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Dec</a:t>
              </a:r>
            </a:p>
          </p:txBody>
        </p:sp>
        <p:sp>
          <p:nvSpPr>
            <p:cNvPr id="350" name="pl349"/>
            <p:cNvSpPr/>
            <p:nvPr/>
          </p:nvSpPr>
          <p:spPr>
            <a:xfrm>
              <a:off x="8385182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51" name="pl350"/>
            <p:cNvSpPr/>
            <p:nvPr/>
          </p:nvSpPr>
          <p:spPr>
            <a:xfrm>
              <a:off x="8644595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52" name="pl351"/>
            <p:cNvSpPr/>
            <p:nvPr/>
          </p:nvSpPr>
          <p:spPr>
            <a:xfrm>
              <a:off x="8904007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53" name="pl352"/>
            <p:cNvSpPr/>
            <p:nvPr/>
          </p:nvSpPr>
          <p:spPr>
            <a:xfrm>
              <a:off x="9163420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54" name="pl353"/>
            <p:cNvSpPr/>
            <p:nvPr/>
          </p:nvSpPr>
          <p:spPr>
            <a:xfrm>
              <a:off x="9422832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55" name="pl354"/>
            <p:cNvSpPr/>
            <p:nvPr/>
          </p:nvSpPr>
          <p:spPr>
            <a:xfrm>
              <a:off x="9682245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56" name="pl355"/>
            <p:cNvSpPr/>
            <p:nvPr/>
          </p:nvSpPr>
          <p:spPr>
            <a:xfrm>
              <a:off x="9941658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57" name="pl356"/>
            <p:cNvSpPr/>
            <p:nvPr/>
          </p:nvSpPr>
          <p:spPr>
            <a:xfrm>
              <a:off x="10201070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58" name="pl357"/>
            <p:cNvSpPr/>
            <p:nvPr/>
          </p:nvSpPr>
          <p:spPr>
            <a:xfrm>
              <a:off x="10460483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59" name="pl358"/>
            <p:cNvSpPr/>
            <p:nvPr/>
          </p:nvSpPr>
          <p:spPr>
            <a:xfrm>
              <a:off x="10719895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60" name="pl359"/>
            <p:cNvSpPr/>
            <p:nvPr/>
          </p:nvSpPr>
          <p:spPr>
            <a:xfrm>
              <a:off x="10979308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61" name="pl360"/>
            <p:cNvSpPr/>
            <p:nvPr/>
          </p:nvSpPr>
          <p:spPr>
            <a:xfrm>
              <a:off x="11238720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62" name="tx361"/>
            <p:cNvSpPr/>
            <p:nvPr/>
          </p:nvSpPr>
          <p:spPr>
            <a:xfrm rot="-5400000">
              <a:off x="8304400" y="5429814"/>
              <a:ext cx="286667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Jan</a:t>
              </a:r>
            </a:p>
          </p:txBody>
        </p:sp>
        <p:sp>
          <p:nvSpPr>
            <p:cNvPr id="363" name="tx362"/>
            <p:cNvSpPr/>
            <p:nvPr/>
          </p:nvSpPr>
          <p:spPr>
            <a:xfrm rot="-5400000">
              <a:off x="8554002" y="5439711"/>
              <a:ext cx="30637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Feb</a:t>
              </a:r>
            </a:p>
          </p:txBody>
        </p:sp>
        <p:sp>
          <p:nvSpPr>
            <p:cNvPr id="364" name="tx363"/>
            <p:cNvSpPr/>
            <p:nvPr/>
          </p:nvSpPr>
          <p:spPr>
            <a:xfrm rot="-5400000">
              <a:off x="8813501" y="5439624"/>
              <a:ext cx="306201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Mar</a:t>
              </a:r>
            </a:p>
          </p:txBody>
        </p:sp>
        <p:sp>
          <p:nvSpPr>
            <p:cNvPr id="365" name="tx364"/>
            <p:cNvSpPr/>
            <p:nvPr/>
          </p:nvSpPr>
          <p:spPr>
            <a:xfrm rot="-5400000">
              <a:off x="9071047" y="5408240"/>
              <a:ext cx="276683" cy="1626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Apr</a:t>
              </a:r>
            </a:p>
          </p:txBody>
        </p:sp>
        <p:sp>
          <p:nvSpPr>
            <p:cNvPr id="366" name="tx365"/>
            <p:cNvSpPr/>
            <p:nvPr/>
          </p:nvSpPr>
          <p:spPr>
            <a:xfrm rot="-5400000">
              <a:off x="9299814" y="5436803"/>
              <a:ext cx="335892" cy="1646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May</a:t>
              </a:r>
            </a:p>
          </p:txBody>
        </p:sp>
        <p:sp>
          <p:nvSpPr>
            <p:cNvPr id="367" name="tx366"/>
            <p:cNvSpPr/>
            <p:nvPr/>
          </p:nvSpPr>
          <p:spPr>
            <a:xfrm rot="-5400000">
              <a:off x="9601462" y="5429814"/>
              <a:ext cx="286667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Jun</a:t>
              </a:r>
            </a:p>
          </p:txBody>
        </p:sp>
        <p:sp>
          <p:nvSpPr>
            <p:cNvPr id="368" name="tx367"/>
            <p:cNvSpPr/>
            <p:nvPr/>
          </p:nvSpPr>
          <p:spPr>
            <a:xfrm rot="-5400000">
              <a:off x="9890566" y="5400123"/>
              <a:ext cx="227285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Jul</a:t>
              </a:r>
            </a:p>
          </p:txBody>
        </p:sp>
        <p:sp>
          <p:nvSpPr>
            <p:cNvPr id="369" name="tx368"/>
            <p:cNvSpPr/>
            <p:nvPr/>
          </p:nvSpPr>
          <p:spPr>
            <a:xfrm rot="-5400000">
              <a:off x="10087818" y="5427036"/>
              <a:ext cx="316358" cy="1646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Aug</a:t>
              </a:r>
            </a:p>
          </p:txBody>
        </p:sp>
        <p:sp>
          <p:nvSpPr>
            <p:cNvPr id="370" name="tx369"/>
            <p:cNvSpPr/>
            <p:nvPr/>
          </p:nvSpPr>
          <p:spPr>
            <a:xfrm rot="-5400000">
              <a:off x="10347187" y="5426992"/>
              <a:ext cx="316358" cy="16477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Sep</a:t>
              </a:r>
            </a:p>
          </p:txBody>
        </p:sp>
        <p:sp>
          <p:nvSpPr>
            <p:cNvPr id="371" name="tx370"/>
            <p:cNvSpPr/>
            <p:nvPr/>
          </p:nvSpPr>
          <p:spPr>
            <a:xfrm rot="-5400000">
              <a:off x="10643019" y="5423650"/>
              <a:ext cx="276597" cy="1317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Oct</a:t>
              </a:r>
            </a:p>
          </p:txBody>
        </p:sp>
        <p:sp>
          <p:nvSpPr>
            <p:cNvPr id="372" name="tx371"/>
            <p:cNvSpPr/>
            <p:nvPr/>
          </p:nvSpPr>
          <p:spPr>
            <a:xfrm rot="-5400000">
              <a:off x="10883810" y="5444616"/>
              <a:ext cx="31618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Nov</a:t>
              </a:r>
            </a:p>
          </p:txBody>
        </p:sp>
        <p:sp>
          <p:nvSpPr>
            <p:cNvPr id="373" name="tx372"/>
            <p:cNvSpPr/>
            <p:nvPr/>
          </p:nvSpPr>
          <p:spPr>
            <a:xfrm rot="-5400000">
              <a:off x="11143222" y="5444616"/>
              <a:ext cx="31618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Dec</a:t>
              </a:r>
            </a:p>
          </p:txBody>
        </p:sp>
        <p:sp>
          <p:nvSpPr>
            <p:cNvPr id="374" name="pl373"/>
            <p:cNvSpPr/>
            <p:nvPr/>
          </p:nvSpPr>
          <p:spPr>
            <a:xfrm>
              <a:off x="11550015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75" name="pl374"/>
            <p:cNvSpPr/>
            <p:nvPr/>
          </p:nvSpPr>
          <p:spPr>
            <a:xfrm>
              <a:off x="11809428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76" name="pl375"/>
            <p:cNvSpPr/>
            <p:nvPr/>
          </p:nvSpPr>
          <p:spPr>
            <a:xfrm>
              <a:off x="12068840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77" name="pl376"/>
            <p:cNvSpPr/>
            <p:nvPr/>
          </p:nvSpPr>
          <p:spPr>
            <a:xfrm>
              <a:off x="12328253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78" name="pl377"/>
            <p:cNvSpPr/>
            <p:nvPr/>
          </p:nvSpPr>
          <p:spPr>
            <a:xfrm>
              <a:off x="12587665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79" name="pl378"/>
            <p:cNvSpPr/>
            <p:nvPr/>
          </p:nvSpPr>
          <p:spPr>
            <a:xfrm>
              <a:off x="12847078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80" name="pl379"/>
            <p:cNvSpPr/>
            <p:nvPr/>
          </p:nvSpPr>
          <p:spPr>
            <a:xfrm>
              <a:off x="13106491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81" name="pl380"/>
            <p:cNvSpPr/>
            <p:nvPr/>
          </p:nvSpPr>
          <p:spPr>
            <a:xfrm>
              <a:off x="13365903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82" name="pl381"/>
            <p:cNvSpPr/>
            <p:nvPr/>
          </p:nvSpPr>
          <p:spPr>
            <a:xfrm>
              <a:off x="13625316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83" name="pl382"/>
            <p:cNvSpPr/>
            <p:nvPr/>
          </p:nvSpPr>
          <p:spPr>
            <a:xfrm>
              <a:off x="13884728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84" name="pl383"/>
            <p:cNvSpPr/>
            <p:nvPr/>
          </p:nvSpPr>
          <p:spPr>
            <a:xfrm>
              <a:off x="14144141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85" name="pl384"/>
            <p:cNvSpPr/>
            <p:nvPr/>
          </p:nvSpPr>
          <p:spPr>
            <a:xfrm>
              <a:off x="14403553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86" name="tx385"/>
            <p:cNvSpPr/>
            <p:nvPr/>
          </p:nvSpPr>
          <p:spPr>
            <a:xfrm rot="-5400000">
              <a:off x="11469233" y="5429814"/>
              <a:ext cx="286667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Jan</a:t>
              </a:r>
            </a:p>
          </p:txBody>
        </p:sp>
        <p:sp>
          <p:nvSpPr>
            <p:cNvPr id="387" name="tx386"/>
            <p:cNvSpPr/>
            <p:nvPr/>
          </p:nvSpPr>
          <p:spPr>
            <a:xfrm rot="-5400000">
              <a:off x="11718835" y="5439711"/>
              <a:ext cx="30637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Feb</a:t>
              </a:r>
            </a:p>
          </p:txBody>
        </p:sp>
        <p:sp>
          <p:nvSpPr>
            <p:cNvPr id="388" name="tx387"/>
            <p:cNvSpPr/>
            <p:nvPr/>
          </p:nvSpPr>
          <p:spPr>
            <a:xfrm rot="-5400000">
              <a:off x="11978334" y="5439624"/>
              <a:ext cx="306201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Mar</a:t>
              </a:r>
            </a:p>
          </p:txBody>
        </p:sp>
        <p:sp>
          <p:nvSpPr>
            <p:cNvPr id="389" name="tx388"/>
            <p:cNvSpPr/>
            <p:nvPr/>
          </p:nvSpPr>
          <p:spPr>
            <a:xfrm rot="-5400000">
              <a:off x="12235880" y="5408240"/>
              <a:ext cx="276683" cy="1626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Apr</a:t>
              </a:r>
            </a:p>
          </p:txBody>
        </p:sp>
        <p:sp>
          <p:nvSpPr>
            <p:cNvPr id="390" name="tx389"/>
            <p:cNvSpPr/>
            <p:nvPr/>
          </p:nvSpPr>
          <p:spPr>
            <a:xfrm rot="-5400000">
              <a:off x="12464647" y="5436803"/>
              <a:ext cx="335892" cy="1646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May</a:t>
              </a:r>
            </a:p>
          </p:txBody>
        </p:sp>
        <p:sp>
          <p:nvSpPr>
            <p:cNvPr id="391" name="tx390"/>
            <p:cNvSpPr/>
            <p:nvPr/>
          </p:nvSpPr>
          <p:spPr>
            <a:xfrm rot="-5400000">
              <a:off x="12766295" y="5429814"/>
              <a:ext cx="286667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Jun</a:t>
              </a:r>
            </a:p>
          </p:txBody>
        </p:sp>
        <p:sp>
          <p:nvSpPr>
            <p:cNvPr id="392" name="tx391"/>
            <p:cNvSpPr/>
            <p:nvPr/>
          </p:nvSpPr>
          <p:spPr>
            <a:xfrm rot="-5400000">
              <a:off x="13055399" y="5400123"/>
              <a:ext cx="227285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Jul</a:t>
              </a:r>
            </a:p>
          </p:txBody>
        </p:sp>
        <p:sp>
          <p:nvSpPr>
            <p:cNvPr id="393" name="tx392"/>
            <p:cNvSpPr/>
            <p:nvPr/>
          </p:nvSpPr>
          <p:spPr>
            <a:xfrm rot="-5400000">
              <a:off x="13252651" y="5427036"/>
              <a:ext cx="316358" cy="1646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Aug</a:t>
              </a:r>
            </a:p>
          </p:txBody>
        </p:sp>
        <p:sp>
          <p:nvSpPr>
            <p:cNvPr id="394" name="tx393"/>
            <p:cNvSpPr/>
            <p:nvPr/>
          </p:nvSpPr>
          <p:spPr>
            <a:xfrm rot="-5400000">
              <a:off x="13512020" y="5426992"/>
              <a:ext cx="316358" cy="16477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Sep</a:t>
              </a:r>
            </a:p>
          </p:txBody>
        </p:sp>
        <p:sp>
          <p:nvSpPr>
            <p:cNvPr id="395" name="tx394"/>
            <p:cNvSpPr/>
            <p:nvPr/>
          </p:nvSpPr>
          <p:spPr>
            <a:xfrm rot="-5400000">
              <a:off x="13807852" y="5423650"/>
              <a:ext cx="276597" cy="1317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Oct</a:t>
              </a:r>
            </a:p>
          </p:txBody>
        </p:sp>
        <p:sp>
          <p:nvSpPr>
            <p:cNvPr id="396" name="tx395"/>
            <p:cNvSpPr/>
            <p:nvPr/>
          </p:nvSpPr>
          <p:spPr>
            <a:xfrm rot="-5400000">
              <a:off x="14048643" y="5444616"/>
              <a:ext cx="31618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Nov</a:t>
              </a:r>
            </a:p>
          </p:txBody>
        </p:sp>
        <p:sp>
          <p:nvSpPr>
            <p:cNvPr id="397" name="tx396"/>
            <p:cNvSpPr/>
            <p:nvPr/>
          </p:nvSpPr>
          <p:spPr>
            <a:xfrm rot="-5400000">
              <a:off x="14308055" y="5444616"/>
              <a:ext cx="31618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Dec</a:t>
              </a:r>
            </a:p>
          </p:txBody>
        </p:sp>
        <p:sp>
          <p:nvSpPr>
            <p:cNvPr id="398" name="pl397"/>
            <p:cNvSpPr/>
            <p:nvPr/>
          </p:nvSpPr>
          <p:spPr>
            <a:xfrm>
              <a:off x="14714848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399" name="pl398"/>
            <p:cNvSpPr/>
            <p:nvPr/>
          </p:nvSpPr>
          <p:spPr>
            <a:xfrm>
              <a:off x="14974261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00" name="pl399"/>
            <p:cNvSpPr/>
            <p:nvPr/>
          </p:nvSpPr>
          <p:spPr>
            <a:xfrm>
              <a:off x="15233673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01" name="pl400"/>
            <p:cNvSpPr/>
            <p:nvPr/>
          </p:nvSpPr>
          <p:spPr>
            <a:xfrm>
              <a:off x="15493086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02" name="pl401"/>
            <p:cNvSpPr/>
            <p:nvPr/>
          </p:nvSpPr>
          <p:spPr>
            <a:xfrm>
              <a:off x="15752498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03" name="pl402"/>
            <p:cNvSpPr/>
            <p:nvPr/>
          </p:nvSpPr>
          <p:spPr>
            <a:xfrm>
              <a:off x="16011911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04" name="pl403"/>
            <p:cNvSpPr/>
            <p:nvPr/>
          </p:nvSpPr>
          <p:spPr>
            <a:xfrm>
              <a:off x="16271324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05" name="pl404"/>
            <p:cNvSpPr/>
            <p:nvPr/>
          </p:nvSpPr>
          <p:spPr>
            <a:xfrm>
              <a:off x="16530736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06" name="pl405"/>
            <p:cNvSpPr/>
            <p:nvPr/>
          </p:nvSpPr>
          <p:spPr>
            <a:xfrm>
              <a:off x="16790149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07" name="pl406"/>
            <p:cNvSpPr/>
            <p:nvPr/>
          </p:nvSpPr>
          <p:spPr>
            <a:xfrm>
              <a:off x="17049561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08" name="pl407"/>
            <p:cNvSpPr/>
            <p:nvPr/>
          </p:nvSpPr>
          <p:spPr>
            <a:xfrm>
              <a:off x="17308974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09" name="pl408"/>
            <p:cNvSpPr/>
            <p:nvPr/>
          </p:nvSpPr>
          <p:spPr>
            <a:xfrm>
              <a:off x="17568386" y="518988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10" name="tx409"/>
            <p:cNvSpPr/>
            <p:nvPr/>
          </p:nvSpPr>
          <p:spPr>
            <a:xfrm rot="-5400000">
              <a:off x="14634066" y="5429814"/>
              <a:ext cx="286667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Jan</a:t>
              </a:r>
            </a:p>
          </p:txBody>
        </p:sp>
        <p:sp>
          <p:nvSpPr>
            <p:cNvPr id="411" name="tx410"/>
            <p:cNvSpPr/>
            <p:nvPr/>
          </p:nvSpPr>
          <p:spPr>
            <a:xfrm rot="-5400000">
              <a:off x="14883668" y="5439711"/>
              <a:ext cx="30637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Feb</a:t>
              </a:r>
            </a:p>
          </p:txBody>
        </p:sp>
        <p:sp>
          <p:nvSpPr>
            <p:cNvPr id="412" name="tx411"/>
            <p:cNvSpPr/>
            <p:nvPr/>
          </p:nvSpPr>
          <p:spPr>
            <a:xfrm rot="-5400000">
              <a:off x="15143167" y="5439624"/>
              <a:ext cx="306201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Mar</a:t>
              </a:r>
            </a:p>
          </p:txBody>
        </p:sp>
        <p:sp>
          <p:nvSpPr>
            <p:cNvPr id="413" name="tx412"/>
            <p:cNvSpPr/>
            <p:nvPr/>
          </p:nvSpPr>
          <p:spPr>
            <a:xfrm rot="-5400000">
              <a:off x="15400713" y="5408240"/>
              <a:ext cx="276683" cy="1626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Apr</a:t>
              </a:r>
            </a:p>
          </p:txBody>
        </p:sp>
        <p:sp>
          <p:nvSpPr>
            <p:cNvPr id="414" name="tx413"/>
            <p:cNvSpPr/>
            <p:nvPr/>
          </p:nvSpPr>
          <p:spPr>
            <a:xfrm rot="-5400000">
              <a:off x="15629480" y="5436803"/>
              <a:ext cx="335892" cy="1646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May</a:t>
              </a:r>
            </a:p>
          </p:txBody>
        </p:sp>
        <p:sp>
          <p:nvSpPr>
            <p:cNvPr id="415" name="tx414"/>
            <p:cNvSpPr/>
            <p:nvPr/>
          </p:nvSpPr>
          <p:spPr>
            <a:xfrm rot="-5400000">
              <a:off x="15931128" y="5429814"/>
              <a:ext cx="286667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Jun</a:t>
              </a:r>
            </a:p>
          </p:txBody>
        </p:sp>
        <p:sp>
          <p:nvSpPr>
            <p:cNvPr id="416" name="tx415"/>
            <p:cNvSpPr/>
            <p:nvPr/>
          </p:nvSpPr>
          <p:spPr>
            <a:xfrm rot="-5400000">
              <a:off x="16220232" y="5400123"/>
              <a:ext cx="227285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Jul</a:t>
              </a:r>
            </a:p>
          </p:txBody>
        </p:sp>
        <p:sp>
          <p:nvSpPr>
            <p:cNvPr id="417" name="tx416"/>
            <p:cNvSpPr/>
            <p:nvPr/>
          </p:nvSpPr>
          <p:spPr>
            <a:xfrm rot="-5400000">
              <a:off x="16417484" y="5427036"/>
              <a:ext cx="316358" cy="1646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Aug</a:t>
              </a:r>
            </a:p>
          </p:txBody>
        </p:sp>
        <p:sp>
          <p:nvSpPr>
            <p:cNvPr id="418" name="tx417"/>
            <p:cNvSpPr/>
            <p:nvPr/>
          </p:nvSpPr>
          <p:spPr>
            <a:xfrm rot="-5400000">
              <a:off x="16676853" y="5426992"/>
              <a:ext cx="316358" cy="16477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Sep</a:t>
              </a:r>
            </a:p>
          </p:txBody>
        </p:sp>
        <p:sp>
          <p:nvSpPr>
            <p:cNvPr id="419" name="tx418"/>
            <p:cNvSpPr/>
            <p:nvPr/>
          </p:nvSpPr>
          <p:spPr>
            <a:xfrm rot="-5400000">
              <a:off x="16972685" y="5423650"/>
              <a:ext cx="276597" cy="1317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Oct</a:t>
              </a:r>
            </a:p>
          </p:txBody>
        </p:sp>
        <p:sp>
          <p:nvSpPr>
            <p:cNvPr id="420" name="tx419"/>
            <p:cNvSpPr/>
            <p:nvPr/>
          </p:nvSpPr>
          <p:spPr>
            <a:xfrm rot="-5400000">
              <a:off x="17213476" y="5444616"/>
              <a:ext cx="31618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Nov</a:t>
              </a:r>
            </a:p>
          </p:txBody>
        </p:sp>
        <p:sp>
          <p:nvSpPr>
            <p:cNvPr id="421" name="tx420"/>
            <p:cNvSpPr/>
            <p:nvPr/>
          </p:nvSpPr>
          <p:spPr>
            <a:xfrm rot="-5400000">
              <a:off x="17472888" y="5444616"/>
              <a:ext cx="316185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Dec</a:t>
              </a:r>
            </a:p>
          </p:txBody>
        </p:sp>
        <p:sp>
          <p:nvSpPr>
            <p:cNvPr id="422" name="tx421"/>
            <p:cNvSpPr/>
            <p:nvPr/>
          </p:nvSpPr>
          <p:spPr>
            <a:xfrm>
              <a:off x="1357862" y="4966589"/>
              <a:ext cx="254161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  0</a:t>
              </a:r>
            </a:p>
          </p:txBody>
        </p:sp>
        <p:sp>
          <p:nvSpPr>
            <p:cNvPr id="423" name="tx422"/>
            <p:cNvSpPr/>
            <p:nvPr/>
          </p:nvSpPr>
          <p:spPr>
            <a:xfrm>
              <a:off x="1294238" y="4156169"/>
              <a:ext cx="317785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 50</a:t>
              </a:r>
            </a:p>
          </p:txBody>
        </p:sp>
        <p:sp>
          <p:nvSpPr>
            <p:cNvPr id="424" name="tx423"/>
            <p:cNvSpPr/>
            <p:nvPr/>
          </p:nvSpPr>
          <p:spPr>
            <a:xfrm>
              <a:off x="1230614" y="3345749"/>
              <a:ext cx="381409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100</a:t>
              </a:r>
            </a:p>
          </p:txBody>
        </p:sp>
        <p:sp>
          <p:nvSpPr>
            <p:cNvPr id="425" name="tx424"/>
            <p:cNvSpPr/>
            <p:nvPr/>
          </p:nvSpPr>
          <p:spPr>
            <a:xfrm>
              <a:off x="1230614" y="2535330"/>
              <a:ext cx="381409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150</a:t>
              </a:r>
            </a:p>
          </p:txBody>
        </p:sp>
        <p:sp>
          <p:nvSpPr>
            <p:cNvPr id="426" name="pl425"/>
            <p:cNvSpPr/>
            <p:nvPr/>
          </p:nvSpPr>
          <p:spPr>
            <a:xfrm>
              <a:off x="1865074" y="5051867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27" name="pl426"/>
            <p:cNvSpPr/>
            <p:nvPr/>
          </p:nvSpPr>
          <p:spPr>
            <a:xfrm>
              <a:off x="1865074" y="4241448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28" name="pl427"/>
            <p:cNvSpPr/>
            <p:nvPr/>
          </p:nvSpPr>
          <p:spPr>
            <a:xfrm>
              <a:off x="1865074" y="3431028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29" name="pl428"/>
            <p:cNvSpPr/>
            <p:nvPr/>
          </p:nvSpPr>
          <p:spPr>
            <a:xfrm>
              <a:off x="1865074" y="2620608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30" name="pl429"/>
            <p:cNvSpPr/>
            <p:nvPr/>
          </p:nvSpPr>
          <p:spPr>
            <a:xfrm>
              <a:off x="17724034" y="5053110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31" name="pl430"/>
            <p:cNvSpPr/>
            <p:nvPr/>
          </p:nvSpPr>
          <p:spPr>
            <a:xfrm>
              <a:off x="17724034" y="4123067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32" name="pl431"/>
            <p:cNvSpPr/>
            <p:nvPr/>
          </p:nvSpPr>
          <p:spPr>
            <a:xfrm>
              <a:off x="17724034" y="3193024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33" name="pl432"/>
            <p:cNvSpPr/>
            <p:nvPr/>
          </p:nvSpPr>
          <p:spPr>
            <a:xfrm>
              <a:off x="17724034" y="2262980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34" name="tx433"/>
            <p:cNvSpPr/>
            <p:nvPr/>
          </p:nvSpPr>
          <p:spPr>
            <a:xfrm>
              <a:off x="18011879" y="4967832"/>
              <a:ext cx="127136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0</a:t>
              </a:r>
            </a:p>
          </p:txBody>
        </p:sp>
        <p:sp>
          <p:nvSpPr>
            <p:cNvPr id="435" name="tx434"/>
            <p:cNvSpPr/>
            <p:nvPr/>
          </p:nvSpPr>
          <p:spPr>
            <a:xfrm>
              <a:off x="18011879" y="4037789"/>
              <a:ext cx="508545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2000</a:t>
              </a:r>
            </a:p>
          </p:txBody>
        </p:sp>
        <p:sp>
          <p:nvSpPr>
            <p:cNvPr id="436" name="tx435"/>
            <p:cNvSpPr/>
            <p:nvPr/>
          </p:nvSpPr>
          <p:spPr>
            <a:xfrm>
              <a:off x="18011879" y="3107745"/>
              <a:ext cx="508545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4000</a:t>
              </a:r>
            </a:p>
          </p:txBody>
        </p:sp>
        <p:sp>
          <p:nvSpPr>
            <p:cNvPr id="437" name="tx436"/>
            <p:cNvSpPr/>
            <p:nvPr/>
          </p:nvSpPr>
          <p:spPr>
            <a:xfrm>
              <a:off x="18011879" y="2177702"/>
              <a:ext cx="508545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6000</a:t>
              </a:r>
            </a:p>
          </p:txBody>
        </p:sp>
        <p:sp>
          <p:nvSpPr>
            <p:cNvPr id="438" name="tx437"/>
            <p:cNvSpPr/>
            <p:nvPr/>
          </p:nvSpPr>
          <p:spPr>
            <a:xfrm rot="-5400000">
              <a:off x="-303056" y="3601262"/>
              <a:ext cx="2340136" cy="1409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10"/>
                </a:lnSpc>
              </a:pPr>
              <a:r>
                <a:rPr sz="910" b="1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Number of measles cases</a:t>
              </a:r>
            </a:p>
          </p:txBody>
        </p:sp>
        <p:sp>
          <p:nvSpPr>
            <p:cNvPr id="439" name="tx438"/>
            <p:cNvSpPr/>
            <p:nvPr/>
          </p:nvSpPr>
          <p:spPr>
            <a:xfrm rot="5400000">
              <a:off x="17610663" y="3601169"/>
              <a:ext cx="2466733" cy="1411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10"/>
                </a:lnSpc>
              </a:pPr>
              <a:r>
                <a:rPr sz="910" b="1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Number of COVID-19 cases</a:t>
              </a:r>
            </a:p>
          </p:txBody>
        </p:sp>
        <p:sp>
          <p:nvSpPr>
            <p:cNvPr id="440" name="rc439"/>
            <p:cNvSpPr/>
            <p:nvPr/>
          </p:nvSpPr>
          <p:spPr>
            <a:xfrm>
              <a:off x="5574431" y="5826272"/>
              <a:ext cx="5755608" cy="41349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41" name="rc440"/>
            <p:cNvSpPr/>
            <p:nvPr/>
          </p:nvSpPr>
          <p:spPr>
            <a:xfrm>
              <a:off x="5968020" y="5895861"/>
              <a:ext cx="274320" cy="2743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42" name="rc441"/>
            <p:cNvSpPr/>
            <p:nvPr/>
          </p:nvSpPr>
          <p:spPr>
            <a:xfrm>
              <a:off x="5977020" y="5904861"/>
              <a:ext cx="256320" cy="256320"/>
            </a:xfrm>
            <a:prstGeom prst="rect">
              <a:avLst/>
            </a:prstGeom>
            <a:solidFill>
              <a:srgbClr val="C5C5C5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43" name="rc442"/>
            <p:cNvSpPr/>
            <p:nvPr/>
          </p:nvSpPr>
          <p:spPr>
            <a:xfrm>
              <a:off x="7690787" y="5895861"/>
              <a:ext cx="274320" cy="2743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44" name="rc443"/>
            <p:cNvSpPr/>
            <p:nvPr/>
          </p:nvSpPr>
          <p:spPr>
            <a:xfrm>
              <a:off x="7699787" y="5904861"/>
              <a:ext cx="256320" cy="256320"/>
            </a:xfrm>
            <a:prstGeom prst="rect">
              <a:avLst/>
            </a:prstGeom>
            <a:solidFill>
              <a:srgbClr val="18A98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45" name="rc444"/>
            <p:cNvSpPr/>
            <p:nvPr/>
          </p:nvSpPr>
          <p:spPr>
            <a:xfrm>
              <a:off x="9186182" y="5895861"/>
              <a:ext cx="274320" cy="2743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46" name="rc445"/>
            <p:cNvSpPr/>
            <p:nvPr/>
          </p:nvSpPr>
          <p:spPr>
            <a:xfrm>
              <a:off x="9195182" y="5904861"/>
              <a:ext cx="256320" cy="256320"/>
            </a:xfrm>
            <a:prstGeom prst="rect">
              <a:avLst/>
            </a:prstGeom>
            <a:solidFill>
              <a:srgbClr val="7C61C1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47" name="rc446"/>
            <p:cNvSpPr/>
            <p:nvPr/>
          </p:nvSpPr>
          <p:spPr>
            <a:xfrm>
              <a:off x="10365479" y="5895861"/>
              <a:ext cx="274320" cy="2743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48" name="rc447"/>
            <p:cNvSpPr/>
            <p:nvPr/>
          </p:nvSpPr>
          <p:spPr>
            <a:xfrm>
              <a:off x="10374479" y="5904861"/>
              <a:ext cx="256320" cy="256320"/>
            </a:xfrm>
            <a:prstGeom prst="rect">
              <a:avLst/>
            </a:prstGeom>
            <a:solidFill>
              <a:srgbClr val="A55757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49" name="tx448"/>
            <p:cNvSpPr/>
            <p:nvPr/>
          </p:nvSpPr>
          <p:spPr>
            <a:xfrm>
              <a:off x="6566340" y="5967301"/>
              <a:ext cx="800447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Discarded</a:t>
              </a:r>
            </a:p>
          </p:txBody>
        </p:sp>
        <p:sp>
          <p:nvSpPr>
            <p:cNvPr id="450" name="tx449"/>
            <p:cNvSpPr/>
            <p:nvPr/>
          </p:nvSpPr>
          <p:spPr>
            <a:xfrm>
              <a:off x="8289107" y="5965044"/>
              <a:ext cx="573075" cy="1316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Clinical</a:t>
              </a:r>
            </a:p>
          </p:txBody>
        </p:sp>
        <p:sp>
          <p:nvSpPr>
            <p:cNvPr id="451" name="tx450"/>
            <p:cNvSpPr/>
            <p:nvPr/>
          </p:nvSpPr>
          <p:spPr>
            <a:xfrm>
              <a:off x="9784502" y="5934051"/>
              <a:ext cx="256976" cy="16260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Epi</a:t>
              </a:r>
            </a:p>
          </p:txBody>
        </p:sp>
        <p:sp>
          <p:nvSpPr>
            <p:cNvPr id="452" name="tx451"/>
            <p:cNvSpPr/>
            <p:nvPr/>
          </p:nvSpPr>
          <p:spPr>
            <a:xfrm>
              <a:off x="10963799" y="5967301"/>
              <a:ext cx="296651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Lab</a:t>
              </a:r>
            </a:p>
          </p:txBody>
        </p:sp>
        <p:sp>
          <p:nvSpPr>
            <p:cNvPr id="453" name="rc452"/>
            <p:cNvSpPr/>
            <p:nvPr/>
          </p:nvSpPr>
          <p:spPr>
            <a:xfrm>
              <a:off x="11654040" y="5826272"/>
              <a:ext cx="2395432" cy="41349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54" name="rc453"/>
            <p:cNvSpPr/>
            <p:nvPr/>
          </p:nvSpPr>
          <p:spPr>
            <a:xfrm>
              <a:off x="12047629" y="5895861"/>
              <a:ext cx="274320" cy="2743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55" name="pt454"/>
            <p:cNvSpPr/>
            <p:nvPr/>
          </p:nvSpPr>
          <p:spPr>
            <a:xfrm>
              <a:off x="12139637" y="5987870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56" name="tx455"/>
            <p:cNvSpPr/>
            <p:nvPr/>
          </p:nvSpPr>
          <p:spPr>
            <a:xfrm>
              <a:off x="12645949" y="5964957"/>
              <a:ext cx="1333934" cy="1317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COVID-19 cases</a:t>
              </a: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444022" y="3881451"/>
            <a:ext cx="4990437" cy="2495218"/>
            <a:chOff x="731520" y="6400800"/>
            <a:chExt cx="8229600" cy="4114800"/>
          </a:xfrm>
        </p:grpSpPr>
        <p:sp>
          <p:nvSpPr>
            <p:cNvPr id="458" name="rc3"/>
            <p:cNvSpPr/>
            <p:nvPr/>
          </p:nvSpPr>
          <p:spPr>
            <a:xfrm>
              <a:off x="731520" y="6400800"/>
              <a:ext cx="8229600" cy="41148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59" name="rc4"/>
            <p:cNvSpPr/>
            <p:nvPr/>
          </p:nvSpPr>
          <p:spPr>
            <a:xfrm>
              <a:off x="731520" y="6400800"/>
              <a:ext cx="8229600" cy="41148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60" name="rc5"/>
            <p:cNvSpPr/>
            <p:nvPr/>
          </p:nvSpPr>
          <p:spPr>
            <a:xfrm>
              <a:off x="2026394" y="6728196"/>
              <a:ext cx="5766375" cy="2172317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61" name="pl6"/>
            <p:cNvSpPr/>
            <p:nvPr/>
          </p:nvSpPr>
          <p:spPr>
            <a:xfrm>
              <a:off x="2026394" y="8566672"/>
              <a:ext cx="5766375" cy="0"/>
            </a:xfrm>
            <a:custGeom>
              <a:avLst/>
              <a:gdLst/>
              <a:ahLst/>
              <a:cxnLst/>
              <a:rect l="0" t="0" r="0" b="0"/>
              <a:pathLst>
                <a:path w="5766375">
                  <a:moveTo>
                    <a:pt x="0" y="0"/>
                  </a:moveTo>
                  <a:lnTo>
                    <a:pt x="5766375" y="0"/>
                  </a:lnTo>
                  <a:lnTo>
                    <a:pt x="5766375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62" name="pl7"/>
            <p:cNvSpPr/>
            <p:nvPr/>
          </p:nvSpPr>
          <p:spPr>
            <a:xfrm>
              <a:off x="2026394" y="8096473"/>
              <a:ext cx="5766375" cy="0"/>
            </a:xfrm>
            <a:custGeom>
              <a:avLst/>
              <a:gdLst/>
              <a:ahLst/>
              <a:cxnLst/>
              <a:rect l="0" t="0" r="0" b="0"/>
              <a:pathLst>
                <a:path w="5766375">
                  <a:moveTo>
                    <a:pt x="0" y="0"/>
                  </a:moveTo>
                  <a:lnTo>
                    <a:pt x="5766375" y="0"/>
                  </a:lnTo>
                  <a:lnTo>
                    <a:pt x="5766375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63" name="pl8"/>
            <p:cNvSpPr/>
            <p:nvPr/>
          </p:nvSpPr>
          <p:spPr>
            <a:xfrm>
              <a:off x="2026394" y="7626275"/>
              <a:ext cx="5766375" cy="0"/>
            </a:xfrm>
            <a:custGeom>
              <a:avLst/>
              <a:gdLst/>
              <a:ahLst/>
              <a:cxnLst/>
              <a:rect l="0" t="0" r="0" b="0"/>
              <a:pathLst>
                <a:path w="5766375">
                  <a:moveTo>
                    <a:pt x="0" y="0"/>
                  </a:moveTo>
                  <a:lnTo>
                    <a:pt x="5766375" y="0"/>
                  </a:lnTo>
                  <a:lnTo>
                    <a:pt x="5766375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64" name="pl9"/>
            <p:cNvSpPr/>
            <p:nvPr/>
          </p:nvSpPr>
          <p:spPr>
            <a:xfrm>
              <a:off x="2026394" y="7156076"/>
              <a:ext cx="5766375" cy="0"/>
            </a:xfrm>
            <a:custGeom>
              <a:avLst/>
              <a:gdLst/>
              <a:ahLst/>
              <a:cxnLst/>
              <a:rect l="0" t="0" r="0" b="0"/>
              <a:pathLst>
                <a:path w="5766375">
                  <a:moveTo>
                    <a:pt x="0" y="0"/>
                  </a:moveTo>
                  <a:lnTo>
                    <a:pt x="5766375" y="0"/>
                  </a:lnTo>
                  <a:lnTo>
                    <a:pt x="5766375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65" name="pl10"/>
            <p:cNvSpPr/>
            <p:nvPr/>
          </p:nvSpPr>
          <p:spPr>
            <a:xfrm>
              <a:off x="2026394" y="8801771"/>
              <a:ext cx="5766375" cy="0"/>
            </a:xfrm>
            <a:custGeom>
              <a:avLst/>
              <a:gdLst/>
              <a:ahLst/>
              <a:cxnLst/>
              <a:rect l="0" t="0" r="0" b="0"/>
              <a:pathLst>
                <a:path w="5766375">
                  <a:moveTo>
                    <a:pt x="0" y="0"/>
                  </a:moveTo>
                  <a:lnTo>
                    <a:pt x="5766375" y="0"/>
                  </a:lnTo>
                  <a:lnTo>
                    <a:pt x="576637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66" name="pl11"/>
            <p:cNvSpPr/>
            <p:nvPr/>
          </p:nvSpPr>
          <p:spPr>
            <a:xfrm>
              <a:off x="2026394" y="8331573"/>
              <a:ext cx="5766375" cy="0"/>
            </a:xfrm>
            <a:custGeom>
              <a:avLst/>
              <a:gdLst/>
              <a:ahLst/>
              <a:cxnLst/>
              <a:rect l="0" t="0" r="0" b="0"/>
              <a:pathLst>
                <a:path w="5766375">
                  <a:moveTo>
                    <a:pt x="0" y="0"/>
                  </a:moveTo>
                  <a:lnTo>
                    <a:pt x="5766375" y="0"/>
                  </a:lnTo>
                  <a:lnTo>
                    <a:pt x="576637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67" name="pl12"/>
            <p:cNvSpPr/>
            <p:nvPr/>
          </p:nvSpPr>
          <p:spPr>
            <a:xfrm>
              <a:off x="2026394" y="7861374"/>
              <a:ext cx="5766375" cy="0"/>
            </a:xfrm>
            <a:custGeom>
              <a:avLst/>
              <a:gdLst/>
              <a:ahLst/>
              <a:cxnLst/>
              <a:rect l="0" t="0" r="0" b="0"/>
              <a:pathLst>
                <a:path w="5766375">
                  <a:moveTo>
                    <a:pt x="0" y="0"/>
                  </a:moveTo>
                  <a:lnTo>
                    <a:pt x="5766375" y="0"/>
                  </a:lnTo>
                  <a:lnTo>
                    <a:pt x="576637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68" name="pl13"/>
            <p:cNvSpPr/>
            <p:nvPr/>
          </p:nvSpPr>
          <p:spPr>
            <a:xfrm>
              <a:off x="2026394" y="7391176"/>
              <a:ext cx="5766375" cy="0"/>
            </a:xfrm>
            <a:custGeom>
              <a:avLst/>
              <a:gdLst/>
              <a:ahLst/>
              <a:cxnLst/>
              <a:rect l="0" t="0" r="0" b="0"/>
              <a:pathLst>
                <a:path w="5766375">
                  <a:moveTo>
                    <a:pt x="0" y="0"/>
                  </a:moveTo>
                  <a:lnTo>
                    <a:pt x="5766375" y="0"/>
                  </a:lnTo>
                  <a:lnTo>
                    <a:pt x="576637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69" name="pl14"/>
            <p:cNvSpPr/>
            <p:nvPr/>
          </p:nvSpPr>
          <p:spPr>
            <a:xfrm>
              <a:off x="2026394" y="6920977"/>
              <a:ext cx="5766375" cy="0"/>
            </a:xfrm>
            <a:custGeom>
              <a:avLst/>
              <a:gdLst/>
              <a:ahLst/>
              <a:cxnLst/>
              <a:rect l="0" t="0" r="0" b="0"/>
              <a:pathLst>
                <a:path w="5766375">
                  <a:moveTo>
                    <a:pt x="0" y="0"/>
                  </a:moveTo>
                  <a:lnTo>
                    <a:pt x="5766375" y="0"/>
                  </a:lnTo>
                  <a:lnTo>
                    <a:pt x="576637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70" name="rc15"/>
            <p:cNvSpPr/>
            <p:nvPr/>
          </p:nvSpPr>
          <p:spPr>
            <a:xfrm>
              <a:off x="2306704" y="7344156"/>
              <a:ext cx="400442" cy="122251"/>
            </a:xfrm>
            <a:prstGeom prst="rect">
              <a:avLst/>
            </a:prstGeom>
            <a:solidFill>
              <a:srgbClr val="E69F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71" name="rc16"/>
            <p:cNvSpPr/>
            <p:nvPr/>
          </p:nvSpPr>
          <p:spPr>
            <a:xfrm>
              <a:off x="3107590" y="7466407"/>
              <a:ext cx="400442" cy="1100264"/>
            </a:xfrm>
            <a:prstGeom prst="rect">
              <a:avLst/>
            </a:prstGeom>
            <a:solidFill>
              <a:srgbClr val="E69F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72" name="rc17"/>
            <p:cNvSpPr/>
            <p:nvPr/>
          </p:nvSpPr>
          <p:spPr>
            <a:xfrm>
              <a:off x="3908475" y="8547864"/>
              <a:ext cx="400442" cy="159867"/>
            </a:xfrm>
            <a:prstGeom prst="rect">
              <a:avLst/>
            </a:prstGeom>
            <a:solidFill>
              <a:srgbClr val="E69F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73" name="rc18"/>
            <p:cNvSpPr/>
            <p:nvPr/>
          </p:nvSpPr>
          <p:spPr>
            <a:xfrm>
              <a:off x="4709361" y="8594884"/>
              <a:ext cx="400442" cy="103443"/>
            </a:xfrm>
            <a:prstGeom prst="rect">
              <a:avLst/>
            </a:prstGeom>
            <a:solidFill>
              <a:srgbClr val="E69F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74" name="rc19"/>
            <p:cNvSpPr/>
            <p:nvPr/>
          </p:nvSpPr>
          <p:spPr>
            <a:xfrm>
              <a:off x="5510246" y="7851970"/>
              <a:ext cx="400442" cy="526622"/>
            </a:xfrm>
            <a:prstGeom prst="rect">
              <a:avLst/>
            </a:prstGeom>
            <a:solidFill>
              <a:srgbClr val="E69F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75" name="rc20"/>
            <p:cNvSpPr/>
            <p:nvPr/>
          </p:nvSpPr>
          <p:spPr>
            <a:xfrm>
              <a:off x="6311132" y="8594884"/>
              <a:ext cx="400442" cy="65827"/>
            </a:xfrm>
            <a:prstGeom prst="rect">
              <a:avLst/>
            </a:prstGeom>
            <a:solidFill>
              <a:srgbClr val="E69F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76" name="rc21"/>
            <p:cNvSpPr/>
            <p:nvPr/>
          </p:nvSpPr>
          <p:spPr>
            <a:xfrm>
              <a:off x="7112017" y="8726540"/>
              <a:ext cx="400442" cy="9403"/>
            </a:xfrm>
            <a:prstGeom prst="rect">
              <a:avLst/>
            </a:prstGeom>
            <a:solidFill>
              <a:srgbClr val="E69F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77" name="rc22"/>
            <p:cNvSpPr/>
            <p:nvPr/>
          </p:nvSpPr>
          <p:spPr>
            <a:xfrm>
              <a:off x="2306704" y="7334752"/>
              <a:ext cx="400442" cy="9403"/>
            </a:xfrm>
            <a:prstGeom prst="rect">
              <a:avLst/>
            </a:prstGeom>
            <a:solidFill>
              <a:srgbClr val="F0E442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78" name="rc23"/>
            <p:cNvSpPr/>
            <p:nvPr/>
          </p:nvSpPr>
          <p:spPr>
            <a:xfrm>
              <a:off x="3107590" y="6845745"/>
              <a:ext cx="400442" cy="620662"/>
            </a:xfrm>
            <a:prstGeom prst="rect">
              <a:avLst/>
            </a:prstGeom>
            <a:solidFill>
              <a:srgbClr val="F0E442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79" name="rc24"/>
            <p:cNvSpPr/>
            <p:nvPr/>
          </p:nvSpPr>
          <p:spPr>
            <a:xfrm>
              <a:off x="3908475" y="8397401"/>
              <a:ext cx="400442" cy="150463"/>
            </a:xfrm>
            <a:prstGeom prst="rect">
              <a:avLst/>
            </a:prstGeom>
            <a:solidFill>
              <a:srgbClr val="F0E442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0" name="rc25"/>
            <p:cNvSpPr/>
            <p:nvPr/>
          </p:nvSpPr>
          <p:spPr>
            <a:xfrm>
              <a:off x="4709361" y="8576076"/>
              <a:ext cx="400442" cy="18807"/>
            </a:xfrm>
            <a:prstGeom prst="rect">
              <a:avLst/>
            </a:prstGeom>
            <a:solidFill>
              <a:srgbClr val="F0E442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1" name="rc26"/>
            <p:cNvSpPr/>
            <p:nvPr/>
          </p:nvSpPr>
          <p:spPr>
            <a:xfrm>
              <a:off x="5510246" y="7804950"/>
              <a:ext cx="400442" cy="47019"/>
            </a:xfrm>
            <a:prstGeom prst="rect">
              <a:avLst/>
            </a:prstGeom>
            <a:solidFill>
              <a:srgbClr val="F0E442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2" name="rc27"/>
            <p:cNvSpPr/>
            <p:nvPr/>
          </p:nvSpPr>
          <p:spPr>
            <a:xfrm>
              <a:off x="2306704" y="7466407"/>
              <a:ext cx="400442" cy="1335364"/>
            </a:xfrm>
            <a:prstGeom prst="rect">
              <a:avLst/>
            </a:prstGeom>
            <a:solidFill>
              <a:srgbClr val="999999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3" name="rc28"/>
            <p:cNvSpPr/>
            <p:nvPr/>
          </p:nvSpPr>
          <p:spPr>
            <a:xfrm>
              <a:off x="3107590" y="8566672"/>
              <a:ext cx="400442" cy="235099"/>
            </a:xfrm>
            <a:prstGeom prst="rect">
              <a:avLst/>
            </a:prstGeom>
            <a:solidFill>
              <a:srgbClr val="999999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4" name="rc29"/>
            <p:cNvSpPr/>
            <p:nvPr/>
          </p:nvSpPr>
          <p:spPr>
            <a:xfrm>
              <a:off x="3908475" y="8707732"/>
              <a:ext cx="400442" cy="94039"/>
            </a:xfrm>
            <a:prstGeom prst="rect">
              <a:avLst/>
            </a:prstGeom>
            <a:solidFill>
              <a:srgbClr val="999999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5" name="rc30"/>
            <p:cNvSpPr/>
            <p:nvPr/>
          </p:nvSpPr>
          <p:spPr>
            <a:xfrm>
              <a:off x="4709361" y="8698328"/>
              <a:ext cx="400442" cy="103443"/>
            </a:xfrm>
            <a:prstGeom prst="rect">
              <a:avLst/>
            </a:prstGeom>
            <a:solidFill>
              <a:srgbClr val="999999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6" name="rc31"/>
            <p:cNvSpPr/>
            <p:nvPr/>
          </p:nvSpPr>
          <p:spPr>
            <a:xfrm>
              <a:off x="5510246" y="8378593"/>
              <a:ext cx="400442" cy="423178"/>
            </a:xfrm>
            <a:prstGeom prst="rect">
              <a:avLst/>
            </a:prstGeom>
            <a:solidFill>
              <a:srgbClr val="999999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7" name="rc32"/>
            <p:cNvSpPr/>
            <p:nvPr/>
          </p:nvSpPr>
          <p:spPr>
            <a:xfrm>
              <a:off x="6311132" y="8660712"/>
              <a:ext cx="400442" cy="141059"/>
            </a:xfrm>
            <a:prstGeom prst="rect">
              <a:avLst/>
            </a:prstGeom>
            <a:solidFill>
              <a:srgbClr val="999999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8" name="rc33"/>
            <p:cNvSpPr/>
            <p:nvPr/>
          </p:nvSpPr>
          <p:spPr>
            <a:xfrm>
              <a:off x="7112017" y="8735944"/>
              <a:ext cx="400442" cy="65827"/>
            </a:xfrm>
            <a:prstGeom prst="rect">
              <a:avLst/>
            </a:prstGeom>
            <a:solidFill>
              <a:srgbClr val="999999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89" name="rc34"/>
            <p:cNvSpPr/>
            <p:nvPr/>
          </p:nvSpPr>
          <p:spPr>
            <a:xfrm>
              <a:off x="3107590" y="6826937"/>
              <a:ext cx="400442" cy="18807"/>
            </a:xfrm>
            <a:prstGeom prst="rect">
              <a:avLst/>
            </a:prstGeom>
            <a:solidFill>
              <a:srgbClr val="009E73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90" name="rc35"/>
            <p:cNvSpPr/>
            <p:nvPr/>
          </p:nvSpPr>
          <p:spPr>
            <a:xfrm>
              <a:off x="3908475" y="8303361"/>
              <a:ext cx="400442" cy="94039"/>
            </a:xfrm>
            <a:prstGeom prst="rect">
              <a:avLst/>
            </a:prstGeom>
            <a:solidFill>
              <a:srgbClr val="009E73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91" name="rc36"/>
            <p:cNvSpPr/>
            <p:nvPr/>
          </p:nvSpPr>
          <p:spPr>
            <a:xfrm>
              <a:off x="4709361" y="8491440"/>
              <a:ext cx="400442" cy="84635"/>
            </a:xfrm>
            <a:prstGeom prst="rect">
              <a:avLst/>
            </a:prstGeom>
            <a:solidFill>
              <a:srgbClr val="009E73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92" name="rc37"/>
            <p:cNvSpPr/>
            <p:nvPr/>
          </p:nvSpPr>
          <p:spPr>
            <a:xfrm>
              <a:off x="5510246" y="7607467"/>
              <a:ext cx="400442" cy="197483"/>
            </a:xfrm>
            <a:prstGeom prst="rect">
              <a:avLst/>
            </a:prstGeom>
            <a:solidFill>
              <a:srgbClr val="009E73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493" name="pl38"/>
            <p:cNvSpPr/>
            <p:nvPr/>
          </p:nvSpPr>
          <p:spPr>
            <a:xfrm>
              <a:off x="2506926" y="7006468"/>
              <a:ext cx="4805313" cy="1784421"/>
            </a:xfrm>
            <a:custGeom>
              <a:avLst/>
              <a:gdLst/>
              <a:ahLst/>
              <a:cxnLst/>
              <a:rect l="0" t="0" r="0" b="0"/>
              <a:pathLst>
                <a:path w="4805313" h="1784421">
                  <a:moveTo>
                    <a:pt x="0" y="0"/>
                  </a:moveTo>
                  <a:lnTo>
                    <a:pt x="800885" y="1185888"/>
                  </a:lnTo>
                  <a:lnTo>
                    <a:pt x="1601771" y="1668832"/>
                  </a:lnTo>
                  <a:lnTo>
                    <a:pt x="2402656" y="1702656"/>
                  </a:lnTo>
                  <a:lnTo>
                    <a:pt x="3203542" y="1581773"/>
                  </a:lnTo>
                  <a:lnTo>
                    <a:pt x="4004427" y="1767068"/>
                  </a:lnTo>
                  <a:lnTo>
                    <a:pt x="4805313" y="1784421"/>
                  </a:lnTo>
                </a:path>
              </a:pathLst>
            </a:custGeom>
            <a:ln w="40651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94" name="rc39"/>
            <p:cNvSpPr/>
            <p:nvPr/>
          </p:nvSpPr>
          <p:spPr>
            <a:xfrm>
              <a:off x="2026394" y="6728196"/>
              <a:ext cx="5766375" cy="2172317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495" name="tx40"/>
            <p:cNvSpPr/>
            <p:nvPr/>
          </p:nvSpPr>
          <p:spPr>
            <a:xfrm>
              <a:off x="1484388" y="8716493"/>
              <a:ext cx="254161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  0</a:t>
              </a:r>
            </a:p>
          </p:txBody>
        </p:sp>
        <p:sp>
          <p:nvSpPr>
            <p:cNvPr id="496" name="tx41"/>
            <p:cNvSpPr/>
            <p:nvPr/>
          </p:nvSpPr>
          <p:spPr>
            <a:xfrm>
              <a:off x="1420763" y="8246294"/>
              <a:ext cx="317785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 50</a:t>
              </a:r>
            </a:p>
          </p:txBody>
        </p:sp>
        <p:sp>
          <p:nvSpPr>
            <p:cNvPr id="497" name="tx42"/>
            <p:cNvSpPr/>
            <p:nvPr/>
          </p:nvSpPr>
          <p:spPr>
            <a:xfrm>
              <a:off x="1357139" y="7776096"/>
              <a:ext cx="381409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100</a:t>
              </a:r>
            </a:p>
          </p:txBody>
        </p:sp>
        <p:sp>
          <p:nvSpPr>
            <p:cNvPr id="498" name="tx43"/>
            <p:cNvSpPr/>
            <p:nvPr/>
          </p:nvSpPr>
          <p:spPr>
            <a:xfrm>
              <a:off x="1357139" y="7305897"/>
              <a:ext cx="381409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150</a:t>
              </a:r>
            </a:p>
          </p:txBody>
        </p:sp>
        <p:sp>
          <p:nvSpPr>
            <p:cNvPr id="499" name="tx44"/>
            <p:cNvSpPr/>
            <p:nvPr/>
          </p:nvSpPr>
          <p:spPr>
            <a:xfrm>
              <a:off x="1357139" y="6835698"/>
              <a:ext cx="381409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</a:t>
              </a:r>
            </a:p>
          </p:txBody>
        </p:sp>
        <p:sp>
          <p:nvSpPr>
            <p:cNvPr id="500" name="pl45"/>
            <p:cNvSpPr/>
            <p:nvPr/>
          </p:nvSpPr>
          <p:spPr>
            <a:xfrm>
              <a:off x="1991600" y="8801771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01" name="pl46"/>
            <p:cNvSpPr/>
            <p:nvPr/>
          </p:nvSpPr>
          <p:spPr>
            <a:xfrm>
              <a:off x="1991600" y="8331573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02" name="pl47"/>
            <p:cNvSpPr/>
            <p:nvPr/>
          </p:nvSpPr>
          <p:spPr>
            <a:xfrm>
              <a:off x="1991600" y="7861374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03" name="pl48"/>
            <p:cNvSpPr/>
            <p:nvPr/>
          </p:nvSpPr>
          <p:spPr>
            <a:xfrm>
              <a:off x="1991600" y="7391176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04" name="pl49"/>
            <p:cNvSpPr/>
            <p:nvPr/>
          </p:nvSpPr>
          <p:spPr>
            <a:xfrm>
              <a:off x="1991600" y="6920977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05" name="pl50"/>
            <p:cNvSpPr/>
            <p:nvPr/>
          </p:nvSpPr>
          <p:spPr>
            <a:xfrm>
              <a:off x="7792770" y="8802661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06" name="pl51"/>
            <p:cNvSpPr/>
            <p:nvPr/>
          </p:nvSpPr>
          <p:spPr>
            <a:xfrm>
              <a:off x="7792770" y="8213374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07" name="pl52"/>
            <p:cNvSpPr/>
            <p:nvPr/>
          </p:nvSpPr>
          <p:spPr>
            <a:xfrm>
              <a:off x="7792770" y="7626261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08" name="pl53"/>
            <p:cNvSpPr/>
            <p:nvPr/>
          </p:nvSpPr>
          <p:spPr>
            <a:xfrm>
              <a:off x="7792770" y="7036973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09" name="tx54"/>
            <p:cNvSpPr/>
            <p:nvPr/>
          </p:nvSpPr>
          <p:spPr>
            <a:xfrm>
              <a:off x="8080616" y="8717382"/>
              <a:ext cx="127136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0</a:t>
              </a:r>
            </a:p>
          </p:txBody>
        </p:sp>
        <p:sp>
          <p:nvSpPr>
            <p:cNvPr id="510" name="tx55"/>
            <p:cNvSpPr/>
            <p:nvPr/>
          </p:nvSpPr>
          <p:spPr>
            <a:xfrm>
              <a:off x="8080616" y="8128095"/>
              <a:ext cx="381409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</a:t>
              </a:r>
            </a:p>
          </p:txBody>
        </p:sp>
        <p:sp>
          <p:nvSpPr>
            <p:cNvPr id="511" name="tx56"/>
            <p:cNvSpPr/>
            <p:nvPr/>
          </p:nvSpPr>
          <p:spPr>
            <a:xfrm>
              <a:off x="8080616" y="7540982"/>
              <a:ext cx="381409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400</a:t>
              </a:r>
            </a:p>
          </p:txBody>
        </p:sp>
        <p:sp>
          <p:nvSpPr>
            <p:cNvPr id="512" name="tx57"/>
            <p:cNvSpPr/>
            <p:nvPr/>
          </p:nvSpPr>
          <p:spPr>
            <a:xfrm>
              <a:off x="8080616" y="6951695"/>
              <a:ext cx="381409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600</a:t>
              </a:r>
            </a:p>
          </p:txBody>
        </p:sp>
        <p:sp>
          <p:nvSpPr>
            <p:cNvPr id="513" name="pl58"/>
            <p:cNvSpPr/>
            <p:nvPr/>
          </p:nvSpPr>
          <p:spPr>
            <a:xfrm>
              <a:off x="2506926" y="8900513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14" name="pl59"/>
            <p:cNvSpPr/>
            <p:nvPr/>
          </p:nvSpPr>
          <p:spPr>
            <a:xfrm>
              <a:off x="3307811" y="8900513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15" name="pl60"/>
            <p:cNvSpPr/>
            <p:nvPr/>
          </p:nvSpPr>
          <p:spPr>
            <a:xfrm>
              <a:off x="4108697" y="8900513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16" name="pl61"/>
            <p:cNvSpPr/>
            <p:nvPr/>
          </p:nvSpPr>
          <p:spPr>
            <a:xfrm>
              <a:off x="4909582" y="8900513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17" name="pl62"/>
            <p:cNvSpPr/>
            <p:nvPr/>
          </p:nvSpPr>
          <p:spPr>
            <a:xfrm>
              <a:off x="5710468" y="8900513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18" name="pl63"/>
            <p:cNvSpPr/>
            <p:nvPr/>
          </p:nvSpPr>
          <p:spPr>
            <a:xfrm>
              <a:off x="6511353" y="8900513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19" name="pl64"/>
            <p:cNvSpPr/>
            <p:nvPr/>
          </p:nvSpPr>
          <p:spPr>
            <a:xfrm>
              <a:off x="7312239" y="8900513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20" name="tx65"/>
            <p:cNvSpPr/>
            <p:nvPr/>
          </p:nvSpPr>
          <p:spPr>
            <a:xfrm rot="-1800000">
              <a:off x="2297329" y="9120711"/>
              <a:ext cx="400223" cy="1652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&lt;1 yr</a:t>
              </a:r>
            </a:p>
          </p:txBody>
        </p:sp>
        <p:sp>
          <p:nvSpPr>
            <p:cNvPr id="521" name="tx66"/>
            <p:cNvSpPr/>
            <p:nvPr/>
          </p:nvSpPr>
          <p:spPr>
            <a:xfrm rot="-1800000">
              <a:off x="3026635" y="9120711"/>
              <a:ext cx="543383" cy="1652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1-4 yrs</a:t>
              </a:r>
            </a:p>
          </p:txBody>
        </p:sp>
        <p:sp>
          <p:nvSpPr>
            <p:cNvPr id="522" name="tx67"/>
            <p:cNvSpPr/>
            <p:nvPr/>
          </p:nvSpPr>
          <p:spPr>
            <a:xfrm rot="-1800000">
              <a:off x="3827520" y="9120711"/>
              <a:ext cx="543383" cy="1652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5-9 yrs</a:t>
              </a:r>
            </a:p>
          </p:txBody>
        </p:sp>
        <p:sp>
          <p:nvSpPr>
            <p:cNvPr id="523" name="tx68"/>
            <p:cNvSpPr/>
            <p:nvPr/>
          </p:nvSpPr>
          <p:spPr>
            <a:xfrm rot="-1800000">
              <a:off x="4529522" y="9120711"/>
              <a:ext cx="741151" cy="1652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10-14 yrs</a:t>
              </a:r>
            </a:p>
          </p:txBody>
        </p:sp>
        <p:sp>
          <p:nvSpPr>
            <p:cNvPr id="524" name="tx69"/>
            <p:cNvSpPr/>
            <p:nvPr/>
          </p:nvSpPr>
          <p:spPr>
            <a:xfrm rot="-1800000">
              <a:off x="5330407" y="9120711"/>
              <a:ext cx="741151" cy="1652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15-24 yrs</a:t>
              </a:r>
            </a:p>
          </p:txBody>
        </p:sp>
        <p:sp>
          <p:nvSpPr>
            <p:cNvPr id="525" name="tx70"/>
            <p:cNvSpPr/>
            <p:nvPr/>
          </p:nvSpPr>
          <p:spPr>
            <a:xfrm rot="-1800000">
              <a:off x="6131293" y="9120711"/>
              <a:ext cx="741151" cy="1652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25-39 yrs</a:t>
              </a:r>
            </a:p>
          </p:txBody>
        </p:sp>
        <p:sp>
          <p:nvSpPr>
            <p:cNvPr id="526" name="tx71"/>
            <p:cNvSpPr/>
            <p:nvPr/>
          </p:nvSpPr>
          <p:spPr>
            <a:xfrm rot="-1800000">
              <a:off x="7008750" y="9120711"/>
              <a:ext cx="588007" cy="1652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40+ yrs</a:t>
              </a:r>
            </a:p>
          </p:txBody>
        </p:sp>
        <p:sp>
          <p:nvSpPr>
            <p:cNvPr id="527" name="tx72"/>
            <p:cNvSpPr/>
            <p:nvPr/>
          </p:nvSpPr>
          <p:spPr>
            <a:xfrm>
              <a:off x="4909582" y="9647504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10"/>
                </a:lnSpc>
              </a:pPr>
              <a:endParaRPr sz="1092"/>
            </a:p>
          </p:txBody>
        </p:sp>
        <p:sp>
          <p:nvSpPr>
            <p:cNvPr id="528" name="tx73"/>
            <p:cNvSpPr/>
            <p:nvPr/>
          </p:nvSpPr>
          <p:spPr>
            <a:xfrm>
              <a:off x="3888017" y="9674464"/>
              <a:ext cx="2043131" cy="17877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10"/>
                </a:lnSpc>
              </a:pPr>
              <a:r>
                <a:rPr sz="910" b="1" dirty="0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Age at onset (in years)</a:t>
              </a:r>
            </a:p>
          </p:txBody>
        </p:sp>
        <p:sp>
          <p:nvSpPr>
            <p:cNvPr id="529" name="tx74"/>
            <p:cNvSpPr/>
            <p:nvPr/>
          </p:nvSpPr>
          <p:spPr>
            <a:xfrm rot="-5400000">
              <a:off x="99430" y="7743894"/>
              <a:ext cx="1535162" cy="1409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10"/>
                </a:lnSpc>
              </a:pPr>
              <a:r>
                <a:rPr sz="910" b="1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Number of cases</a:t>
              </a:r>
            </a:p>
          </p:txBody>
        </p:sp>
        <p:sp>
          <p:nvSpPr>
            <p:cNvPr id="530" name="tx75"/>
            <p:cNvSpPr/>
            <p:nvPr/>
          </p:nvSpPr>
          <p:spPr>
            <a:xfrm rot="5400000">
              <a:off x="7880987" y="7727383"/>
              <a:ext cx="1842120" cy="1739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10"/>
                </a:lnSpc>
              </a:pPr>
              <a:r>
                <a:rPr sz="910" b="1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Incidence rate per M</a:t>
              </a:r>
            </a:p>
          </p:txBody>
        </p:sp>
        <p:sp>
          <p:nvSpPr>
            <p:cNvPr id="531" name="rc76"/>
            <p:cNvSpPr/>
            <p:nvPr/>
          </p:nvSpPr>
          <p:spPr>
            <a:xfrm>
              <a:off x="731520" y="10032512"/>
              <a:ext cx="1574955" cy="41349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32" name="rc77"/>
            <p:cNvSpPr/>
            <p:nvPr/>
          </p:nvSpPr>
          <p:spPr>
            <a:xfrm>
              <a:off x="841447" y="10102101"/>
              <a:ext cx="274320" cy="2743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33" name="pl78"/>
            <p:cNvSpPr/>
            <p:nvPr/>
          </p:nvSpPr>
          <p:spPr>
            <a:xfrm>
              <a:off x="868879" y="10239261"/>
              <a:ext cx="219456" cy="0"/>
            </a:xfrm>
            <a:custGeom>
              <a:avLst/>
              <a:gdLst/>
              <a:ahLst/>
              <a:cxnLst/>
              <a:rect l="0" t="0" r="0" b="0"/>
              <a:pathLst>
                <a:path w="219456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40651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34" name="tx79"/>
            <p:cNvSpPr/>
            <p:nvPr/>
          </p:nvSpPr>
          <p:spPr>
            <a:xfrm>
              <a:off x="1475767" y="10173541"/>
              <a:ext cx="761119" cy="12935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Incidence</a:t>
              </a:r>
            </a:p>
          </p:txBody>
        </p:sp>
        <p:sp>
          <p:nvSpPr>
            <p:cNvPr id="535" name="rc80"/>
            <p:cNvSpPr/>
            <p:nvPr/>
          </p:nvSpPr>
          <p:spPr>
            <a:xfrm>
              <a:off x="2666475" y="10032512"/>
              <a:ext cx="6294644" cy="41349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36" name="rc81"/>
            <p:cNvSpPr/>
            <p:nvPr/>
          </p:nvSpPr>
          <p:spPr>
            <a:xfrm>
              <a:off x="3096064" y="10102101"/>
              <a:ext cx="274319" cy="2743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37" name="rc82"/>
            <p:cNvSpPr/>
            <p:nvPr/>
          </p:nvSpPr>
          <p:spPr>
            <a:xfrm>
              <a:off x="3105064" y="10111101"/>
              <a:ext cx="256320" cy="256320"/>
            </a:xfrm>
            <a:prstGeom prst="rect">
              <a:avLst/>
            </a:prstGeom>
            <a:solidFill>
              <a:srgbClr val="E69F00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38" name="rc83"/>
            <p:cNvSpPr/>
            <p:nvPr/>
          </p:nvSpPr>
          <p:spPr>
            <a:xfrm>
              <a:off x="4713119" y="10102101"/>
              <a:ext cx="274320" cy="2743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39" name="rc84"/>
            <p:cNvSpPr/>
            <p:nvPr/>
          </p:nvSpPr>
          <p:spPr>
            <a:xfrm>
              <a:off x="4722119" y="10111101"/>
              <a:ext cx="256320" cy="256320"/>
            </a:xfrm>
            <a:prstGeom prst="rect">
              <a:avLst/>
            </a:prstGeom>
            <a:solidFill>
              <a:srgbClr val="F0E442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40" name="rc85"/>
            <p:cNvSpPr/>
            <p:nvPr/>
          </p:nvSpPr>
          <p:spPr>
            <a:xfrm>
              <a:off x="6241273" y="10102101"/>
              <a:ext cx="274319" cy="2743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41" name="rc86"/>
            <p:cNvSpPr/>
            <p:nvPr/>
          </p:nvSpPr>
          <p:spPr>
            <a:xfrm>
              <a:off x="6250273" y="10111101"/>
              <a:ext cx="256319" cy="256320"/>
            </a:xfrm>
            <a:prstGeom prst="rect">
              <a:avLst/>
            </a:prstGeom>
            <a:solidFill>
              <a:srgbClr val="009E73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42" name="rc87"/>
            <p:cNvSpPr/>
            <p:nvPr/>
          </p:nvSpPr>
          <p:spPr>
            <a:xfrm>
              <a:off x="7962159" y="10102101"/>
              <a:ext cx="274320" cy="2743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43" name="rc88"/>
            <p:cNvSpPr/>
            <p:nvPr/>
          </p:nvSpPr>
          <p:spPr>
            <a:xfrm>
              <a:off x="7971159" y="10111101"/>
              <a:ext cx="256320" cy="256320"/>
            </a:xfrm>
            <a:prstGeom prst="rect">
              <a:avLst/>
            </a:prstGeom>
            <a:solidFill>
              <a:srgbClr val="999999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544" name="tx89"/>
            <p:cNvSpPr/>
            <p:nvPr/>
          </p:nvSpPr>
          <p:spPr>
            <a:xfrm>
              <a:off x="3730384" y="10172934"/>
              <a:ext cx="622734" cy="12996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0 doses</a:t>
              </a:r>
            </a:p>
          </p:txBody>
        </p:sp>
        <p:sp>
          <p:nvSpPr>
            <p:cNvPr id="545" name="tx90"/>
            <p:cNvSpPr/>
            <p:nvPr/>
          </p:nvSpPr>
          <p:spPr>
            <a:xfrm>
              <a:off x="5347439" y="10173020"/>
              <a:ext cx="533834" cy="12987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1 dose</a:t>
              </a:r>
            </a:p>
          </p:txBody>
        </p:sp>
        <p:sp>
          <p:nvSpPr>
            <p:cNvPr id="546" name="tx91"/>
            <p:cNvSpPr/>
            <p:nvPr/>
          </p:nvSpPr>
          <p:spPr>
            <a:xfrm>
              <a:off x="6875593" y="10173020"/>
              <a:ext cx="726566" cy="12987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2+ doses</a:t>
              </a:r>
            </a:p>
          </p:txBody>
        </p:sp>
        <p:sp>
          <p:nvSpPr>
            <p:cNvPr id="547" name="tx92"/>
            <p:cNvSpPr/>
            <p:nvPr/>
          </p:nvSpPr>
          <p:spPr>
            <a:xfrm>
              <a:off x="8596479" y="10173455"/>
              <a:ext cx="741238" cy="1294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49"/>
                </a:lnSpc>
              </a:pPr>
              <a:r>
                <a:rPr sz="849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Unknown</a:t>
              </a:r>
            </a:p>
          </p:txBody>
        </p:sp>
        <p:sp>
          <p:nvSpPr>
            <p:cNvPr id="548" name="tx93"/>
            <p:cNvSpPr/>
            <p:nvPr/>
          </p:nvSpPr>
          <p:spPr>
            <a:xfrm>
              <a:off x="2026394" y="6425145"/>
              <a:ext cx="6469657" cy="19069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70"/>
                </a:lnSpc>
              </a:pPr>
              <a:r>
                <a:rPr lang="ru-RU" sz="97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Распределение по возрасту, статус вакцинации и заболеваемость</a:t>
              </a:r>
              <a:r>
                <a:rPr sz="97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(12 months)</a:t>
              </a:r>
            </a:p>
          </p:txBody>
        </p:sp>
      </p:grpSp>
      <p:grpSp>
        <p:nvGrpSpPr>
          <p:cNvPr id="549" name="Group 548"/>
          <p:cNvGrpSpPr/>
          <p:nvPr/>
        </p:nvGrpSpPr>
        <p:grpSpPr>
          <a:xfrm>
            <a:off x="5822604" y="3881451"/>
            <a:ext cx="4990437" cy="2495218"/>
            <a:chOff x="9601200" y="6400800"/>
            <a:chExt cx="8229600" cy="4114800"/>
          </a:xfrm>
        </p:grpSpPr>
        <p:sp>
          <p:nvSpPr>
            <p:cNvPr id="550" name="rc3"/>
            <p:cNvSpPr/>
            <p:nvPr/>
          </p:nvSpPr>
          <p:spPr>
            <a:xfrm>
              <a:off x="9601200" y="6400800"/>
              <a:ext cx="8229600" cy="41148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51" name="rc4"/>
            <p:cNvSpPr/>
            <p:nvPr/>
          </p:nvSpPr>
          <p:spPr>
            <a:xfrm>
              <a:off x="9601200" y="6400800"/>
              <a:ext cx="8229600" cy="41148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52" name="rc5"/>
            <p:cNvSpPr/>
            <p:nvPr/>
          </p:nvSpPr>
          <p:spPr>
            <a:xfrm>
              <a:off x="10896074" y="6728196"/>
              <a:ext cx="6865136" cy="268500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5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53" name="pl6"/>
            <p:cNvSpPr/>
            <p:nvPr/>
          </p:nvSpPr>
          <p:spPr>
            <a:xfrm>
              <a:off x="10896074" y="9047065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54" name="pl7"/>
            <p:cNvSpPr/>
            <p:nvPr/>
          </p:nvSpPr>
          <p:spPr>
            <a:xfrm>
              <a:off x="10896074" y="8558882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55" name="pl8"/>
            <p:cNvSpPr/>
            <p:nvPr/>
          </p:nvSpPr>
          <p:spPr>
            <a:xfrm>
              <a:off x="10896074" y="8070699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56" name="pl9"/>
            <p:cNvSpPr/>
            <p:nvPr/>
          </p:nvSpPr>
          <p:spPr>
            <a:xfrm>
              <a:off x="10896074" y="7582516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57" name="pl10"/>
            <p:cNvSpPr/>
            <p:nvPr/>
          </p:nvSpPr>
          <p:spPr>
            <a:xfrm>
              <a:off x="10896074" y="7094333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6775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58" name="pl11"/>
            <p:cNvSpPr/>
            <p:nvPr/>
          </p:nvSpPr>
          <p:spPr>
            <a:xfrm>
              <a:off x="10896074" y="9291156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59" name="pl12"/>
            <p:cNvSpPr/>
            <p:nvPr/>
          </p:nvSpPr>
          <p:spPr>
            <a:xfrm>
              <a:off x="10896074" y="8802973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60" name="pl13"/>
            <p:cNvSpPr/>
            <p:nvPr/>
          </p:nvSpPr>
          <p:spPr>
            <a:xfrm>
              <a:off x="10896074" y="8314790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61" name="pl14"/>
            <p:cNvSpPr/>
            <p:nvPr/>
          </p:nvSpPr>
          <p:spPr>
            <a:xfrm>
              <a:off x="10896074" y="7826607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62" name="pl15"/>
            <p:cNvSpPr/>
            <p:nvPr/>
          </p:nvSpPr>
          <p:spPr>
            <a:xfrm>
              <a:off x="10896074" y="7338424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63" name="pl16"/>
            <p:cNvSpPr/>
            <p:nvPr/>
          </p:nvSpPr>
          <p:spPr>
            <a:xfrm>
              <a:off x="10896074" y="6850241"/>
              <a:ext cx="6865136" cy="0"/>
            </a:xfrm>
            <a:custGeom>
              <a:avLst/>
              <a:gdLst/>
              <a:ahLst/>
              <a:cxnLst/>
              <a:rect l="0" t="0" r="0" b="0"/>
              <a:pathLst>
                <a:path w="6865136">
                  <a:moveTo>
                    <a:pt x="0" y="0"/>
                  </a:moveTo>
                  <a:lnTo>
                    <a:pt x="6865136" y="0"/>
                  </a:lnTo>
                  <a:lnTo>
                    <a:pt x="6865136" y="0"/>
                  </a:lnTo>
                </a:path>
              </a:pathLst>
            </a:custGeom>
            <a:ln w="1355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64" name="pl17"/>
            <p:cNvSpPr/>
            <p:nvPr/>
          </p:nvSpPr>
          <p:spPr>
            <a:xfrm>
              <a:off x="11081619" y="6899060"/>
              <a:ext cx="6494047" cy="390546"/>
            </a:xfrm>
            <a:custGeom>
              <a:avLst/>
              <a:gdLst/>
              <a:ahLst/>
              <a:cxnLst/>
              <a:rect l="0" t="0" r="0" b="0"/>
              <a:pathLst>
                <a:path w="6494047" h="390546">
                  <a:moveTo>
                    <a:pt x="0" y="244091"/>
                  </a:moveTo>
                  <a:lnTo>
                    <a:pt x="309240" y="244091"/>
                  </a:lnTo>
                  <a:lnTo>
                    <a:pt x="618480" y="219682"/>
                  </a:lnTo>
                  <a:lnTo>
                    <a:pt x="927721" y="170864"/>
                  </a:lnTo>
                  <a:lnTo>
                    <a:pt x="1236961" y="146454"/>
                  </a:lnTo>
                  <a:lnTo>
                    <a:pt x="1546201" y="317318"/>
                  </a:lnTo>
                  <a:lnTo>
                    <a:pt x="1855442" y="390546"/>
                  </a:lnTo>
                  <a:lnTo>
                    <a:pt x="2164682" y="317318"/>
                  </a:lnTo>
                  <a:lnTo>
                    <a:pt x="2473922" y="292909"/>
                  </a:lnTo>
                  <a:lnTo>
                    <a:pt x="2783163" y="219682"/>
                  </a:lnTo>
                  <a:lnTo>
                    <a:pt x="3092403" y="97636"/>
                  </a:lnTo>
                  <a:lnTo>
                    <a:pt x="3401644" y="0"/>
                  </a:lnTo>
                  <a:lnTo>
                    <a:pt x="3710884" y="97636"/>
                  </a:lnTo>
                  <a:lnTo>
                    <a:pt x="4020124" y="146454"/>
                  </a:lnTo>
                  <a:lnTo>
                    <a:pt x="4329365" y="0"/>
                  </a:lnTo>
                  <a:lnTo>
                    <a:pt x="4638605" y="24409"/>
                  </a:lnTo>
                  <a:lnTo>
                    <a:pt x="4947845" y="24409"/>
                  </a:lnTo>
                  <a:lnTo>
                    <a:pt x="5257086" y="0"/>
                  </a:lnTo>
                  <a:lnTo>
                    <a:pt x="5566326" y="0"/>
                  </a:lnTo>
                  <a:lnTo>
                    <a:pt x="5875566" y="0"/>
                  </a:lnTo>
                  <a:lnTo>
                    <a:pt x="6184807" y="0"/>
                  </a:lnTo>
                  <a:lnTo>
                    <a:pt x="6494047" y="24409"/>
                  </a:lnTo>
                </a:path>
              </a:pathLst>
            </a:custGeom>
            <a:ln w="32521" cap="flat">
              <a:solidFill>
                <a:srgbClr val="CC79A7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65" name="pl18"/>
            <p:cNvSpPr/>
            <p:nvPr/>
          </p:nvSpPr>
          <p:spPr>
            <a:xfrm>
              <a:off x="11081619" y="6899060"/>
              <a:ext cx="6494047" cy="951956"/>
            </a:xfrm>
            <a:custGeom>
              <a:avLst/>
              <a:gdLst/>
              <a:ahLst/>
              <a:cxnLst/>
              <a:rect l="0" t="0" r="0" b="0"/>
              <a:pathLst>
                <a:path w="6494047" h="951956">
                  <a:moveTo>
                    <a:pt x="0" y="951956"/>
                  </a:moveTo>
                  <a:lnTo>
                    <a:pt x="309240" y="634637"/>
                  </a:lnTo>
                  <a:lnTo>
                    <a:pt x="618480" y="122045"/>
                  </a:lnTo>
                  <a:lnTo>
                    <a:pt x="927721" y="97636"/>
                  </a:lnTo>
                  <a:lnTo>
                    <a:pt x="1236961" y="0"/>
                  </a:lnTo>
                  <a:lnTo>
                    <a:pt x="1546201" y="146454"/>
                  </a:lnTo>
                  <a:lnTo>
                    <a:pt x="1855442" y="48818"/>
                  </a:lnTo>
                  <a:lnTo>
                    <a:pt x="2164682" y="195273"/>
                  </a:lnTo>
                  <a:lnTo>
                    <a:pt x="2473922" y="268500"/>
                  </a:lnTo>
                  <a:lnTo>
                    <a:pt x="2783163" y="122045"/>
                  </a:lnTo>
                  <a:lnTo>
                    <a:pt x="3092403" y="73227"/>
                  </a:lnTo>
                  <a:lnTo>
                    <a:pt x="3401644" y="48818"/>
                  </a:lnTo>
                  <a:lnTo>
                    <a:pt x="3710884" y="24409"/>
                  </a:lnTo>
                  <a:lnTo>
                    <a:pt x="4020124" y="146454"/>
                  </a:lnTo>
                  <a:lnTo>
                    <a:pt x="4329365" y="0"/>
                  </a:lnTo>
                  <a:lnTo>
                    <a:pt x="4638605" y="97636"/>
                  </a:lnTo>
                  <a:lnTo>
                    <a:pt x="4947845" y="24409"/>
                  </a:lnTo>
                  <a:lnTo>
                    <a:pt x="5257086" y="0"/>
                  </a:lnTo>
                  <a:lnTo>
                    <a:pt x="5566326" y="24409"/>
                  </a:lnTo>
                  <a:lnTo>
                    <a:pt x="5875566" y="24409"/>
                  </a:lnTo>
                  <a:lnTo>
                    <a:pt x="6184807" y="24409"/>
                  </a:lnTo>
                  <a:lnTo>
                    <a:pt x="6494047" y="48818"/>
                  </a:lnTo>
                </a:path>
              </a:pathLst>
            </a:custGeom>
            <a:ln w="32521" cap="flat">
              <a:solidFill>
                <a:srgbClr val="E69F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66" name="tx19"/>
            <p:cNvSpPr/>
            <p:nvPr/>
          </p:nvSpPr>
          <p:spPr>
            <a:xfrm>
              <a:off x="10481092" y="9205878"/>
              <a:ext cx="127136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0</a:t>
              </a:r>
            </a:p>
          </p:txBody>
        </p:sp>
        <p:sp>
          <p:nvSpPr>
            <p:cNvPr id="567" name="tx20"/>
            <p:cNvSpPr/>
            <p:nvPr/>
          </p:nvSpPr>
          <p:spPr>
            <a:xfrm>
              <a:off x="10353956" y="8717695"/>
              <a:ext cx="254272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</a:t>
              </a:r>
            </a:p>
          </p:txBody>
        </p:sp>
        <p:sp>
          <p:nvSpPr>
            <p:cNvPr id="568" name="tx21"/>
            <p:cNvSpPr/>
            <p:nvPr/>
          </p:nvSpPr>
          <p:spPr>
            <a:xfrm>
              <a:off x="10353956" y="8229512"/>
              <a:ext cx="254272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40</a:t>
              </a:r>
            </a:p>
          </p:txBody>
        </p:sp>
        <p:sp>
          <p:nvSpPr>
            <p:cNvPr id="569" name="tx22"/>
            <p:cNvSpPr/>
            <p:nvPr/>
          </p:nvSpPr>
          <p:spPr>
            <a:xfrm>
              <a:off x="10353956" y="7741329"/>
              <a:ext cx="254272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60</a:t>
              </a:r>
            </a:p>
          </p:txBody>
        </p:sp>
        <p:sp>
          <p:nvSpPr>
            <p:cNvPr id="570" name="tx23"/>
            <p:cNvSpPr/>
            <p:nvPr/>
          </p:nvSpPr>
          <p:spPr>
            <a:xfrm>
              <a:off x="10353956" y="7253146"/>
              <a:ext cx="254272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80</a:t>
              </a:r>
            </a:p>
          </p:txBody>
        </p:sp>
        <p:sp>
          <p:nvSpPr>
            <p:cNvPr id="571" name="tx24"/>
            <p:cNvSpPr/>
            <p:nvPr/>
          </p:nvSpPr>
          <p:spPr>
            <a:xfrm>
              <a:off x="10226819" y="6764963"/>
              <a:ext cx="381409" cy="167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092"/>
                </a:lnSpc>
              </a:pPr>
              <a:r>
                <a:rPr sz="1092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100</a:t>
              </a:r>
            </a:p>
          </p:txBody>
        </p:sp>
        <p:sp>
          <p:nvSpPr>
            <p:cNvPr id="572" name="pl25"/>
            <p:cNvSpPr/>
            <p:nvPr/>
          </p:nvSpPr>
          <p:spPr>
            <a:xfrm>
              <a:off x="10861280" y="9291156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73" name="pl26"/>
            <p:cNvSpPr/>
            <p:nvPr/>
          </p:nvSpPr>
          <p:spPr>
            <a:xfrm>
              <a:off x="10861280" y="8802973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74" name="pl27"/>
            <p:cNvSpPr/>
            <p:nvPr/>
          </p:nvSpPr>
          <p:spPr>
            <a:xfrm>
              <a:off x="10861280" y="8314790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75" name="pl28"/>
            <p:cNvSpPr/>
            <p:nvPr/>
          </p:nvSpPr>
          <p:spPr>
            <a:xfrm>
              <a:off x="10861280" y="7826607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76" name="pl29"/>
            <p:cNvSpPr/>
            <p:nvPr/>
          </p:nvSpPr>
          <p:spPr>
            <a:xfrm>
              <a:off x="10861280" y="7338424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77" name="pl30"/>
            <p:cNvSpPr/>
            <p:nvPr/>
          </p:nvSpPr>
          <p:spPr>
            <a:xfrm>
              <a:off x="10861280" y="6850241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78" name="pl31"/>
            <p:cNvSpPr/>
            <p:nvPr/>
          </p:nvSpPr>
          <p:spPr>
            <a:xfrm>
              <a:off x="11081619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79" name="pl32"/>
            <p:cNvSpPr/>
            <p:nvPr/>
          </p:nvSpPr>
          <p:spPr>
            <a:xfrm>
              <a:off x="11390859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80" name="pl33"/>
            <p:cNvSpPr/>
            <p:nvPr/>
          </p:nvSpPr>
          <p:spPr>
            <a:xfrm>
              <a:off x="11700099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81" name="pl34"/>
            <p:cNvSpPr/>
            <p:nvPr/>
          </p:nvSpPr>
          <p:spPr>
            <a:xfrm>
              <a:off x="12009340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82" name="pl35"/>
            <p:cNvSpPr/>
            <p:nvPr/>
          </p:nvSpPr>
          <p:spPr>
            <a:xfrm>
              <a:off x="12318580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83" name="pl36"/>
            <p:cNvSpPr/>
            <p:nvPr/>
          </p:nvSpPr>
          <p:spPr>
            <a:xfrm>
              <a:off x="12627820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84" name="pl37"/>
            <p:cNvSpPr/>
            <p:nvPr/>
          </p:nvSpPr>
          <p:spPr>
            <a:xfrm>
              <a:off x="12937061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85" name="pl38"/>
            <p:cNvSpPr/>
            <p:nvPr/>
          </p:nvSpPr>
          <p:spPr>
            <a:xfrm>
              <a:off x="13246301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86" name="pl39"/>
            <p:cNvSpPr/>
            <p:nvPr/>
          </p:nvSpPr>
          <p:spPr>
            <a:xfrm>
              <a:off x="13555541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87" name="pl40"/>
            <p:cNvSpPr/>
            <p:nvPr/>
          </p:nvSpPr>
          <p:spPr>
            <a:xfrm>
              <a:off x="13864782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88" name="pl41"/>
            <p:cNvSpPr/>
            <p:nvPr/>
          </p:nvSpPr>
          <p:spPr>
            <a:xfrm>
              <a:off x="14174022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89" name="pl42"/>
            <p:cNvSpPr/>
            <p:nvPr/>
          </p:nvSpPr>
          <p:spPr>
            <a:xfrm>
              <a:off x="14483263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90" name="pl43"/>
            <p:cNvSpPr/>
            <p:nvPr/>
          </p:nvSpPr>
          <p:spPr>
            <a:xfrm>
              <a:off x="14792503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91" name="pl44"/>
            <p:cNvSpPr/>
            <p:nvPr/>
          </p:nvSpPr>
          <p:spPr>
            <a:xfrm>
              <a:off x="15101743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92" name="pl45"/>
            <p:cNvSpPr/>
            <p:nvPr/>
          </p:nvSpPr>
          <p:spPr>
            <a:xfrm>
              <a:off x="15410984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93" name="pl46"/>
            <p:cNvSpPr/>
            <p:nvPr/>
          </p:nvSpPr>
          <p:spPr>
            <a:xfrm>
              <a:off x="15720224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94" name="pl47"/>
            <p:cNvSpPr/>
            <p:nvPr/>
          </p:nvSpPr>
          <p:spPr>
            <a:xfrm>
              <a:off x="16029464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95" name="pl48"/>
            <p:cNvSpPr/>
            <p:nvPr/>
          </p:nvSpPr>
          <p:spPr>
            <a:xfrm>
              <a:off x="16338705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96" name="pl49"/>
            <p:cNvSpPr/>
            <p:nvPr/>
          </p:nvSpPr>
          <p:spPr>
            <a:xfrm>
              <a:off x="16647945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97" name="pl50"/>
            <p:cNvSpPr/>
            <p:nvPr/>
          </p:nvSpPr>
          <p:spPr>
            <a:xfrm>
              <a:off x="16957186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98" name="pl51"/>
            <p:cNvSpPr/>
            <p:nvPr/>
          </p:nvSpPr>
          <p:spPr>
            <a:xfrm>
              <a:off x="17266426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599" name="pl52"/>
            <p:cNvSpPr/>
            <p:nvPr/>
          </p:nvSpPr>
          <p:spPr>
            <a:xfrm>
              <a:off x="17575666" y="9413202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600" name="tx53"/>
            <p:cNvSpPr/>
            <p:nvPr/>
          </p:nvSpPr>
          <p:spPr>
            <a:xfrm rot="-2400000">
              <a:off x="10911362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2000</a:t>
              </a:r>
            </a:p>
          </p:txBody>
        </p:sp>
        <p:sp>
          <p:nvSpPr>
            <p:cNvPr id="601" name="tx54"/>
            <p:cNvSpPr/>
            <p:nvPr/>
          </p:nvSpPr>
          <p:spPr>
            <a:xfrm rot="-2400000">
              <a:off x="11220602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2001</a:t>
              </a:r>
            </a:p>
          </p:txBody>
        </p:sp>
        <p:sp>
          <p:nvSpPr>
            <p:cNvPr id="602" name="tx55"/>
            <p:cNvSpPr/>
            <p:nvPr/>
          </p:nvSpPr>
          <p:spPr>
            <a:xfrm rot="-2400000">
              <a:off x="11529843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2002</a:t>
              </a:r>
            </a:p>
          </p:txBody>
        </p:sp>
        <p:sp>
          <p:nvSpPr>
            <p:cNvPr id="603" name="tx56"/>
            <p:cNvSpPr/>
            <p:nvPr/>
          </p:nvSpPr>
          <p:spPr>
            <a:xfrm rot="-2400000">
              <a:off x="11839059" y="9582215"/>
              <a:ext cx="339030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2003</a:t>
              </a:r>
            </a:p>
          </p:txBody>
        </p:sp>
        <p:sp>
          <p:nvSpPr>
            <p:cNvPr id="604" name="tx57"/>
            <p:cNvSpPr/>
            <p:nvPr/>
          </p:nvSpPr>
          <p:spPr>
            <a:xfrm rot="-2400000">
              <a:off x="12148323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2004</a:t>
              </a:r>
            </a:p>
          </p:txBody>
        </p:sp>
        <p:sp>
          <p:nvSpPr>
            <p:cNvPr id="605" name="tx58"/>
            <p:cNvSpPr/>
            <p:nvPr/>
          </p:nvSpPr>
          <p:spPr>
            <a:xfrm rot="-2400000">
              <a:off x="12457564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2005</a:t>
              </a:r>
            </a:p>
          </p:txBody>
        </p:sp>
        <p:sp>
          <p:nvSpPr>
            <p:cNvPr id="606" name="tx59"/>
            <p:cNvSpPr/>
            <p:nvPr/>
          </p:nvSpPr>
          <p:spPr>
            <a:xfrm rot="-2400000">
              <a:off x="12766804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2006</a:t>
              </a:r>
            </a:p>
          </p:txBody>
        </p:sp>
        <p:sp>
          <p:nvSpPr>
            <p:cNvPr id="607" name="tx60"/>
            <p:cNvSpPr/>
            <p:nvPr/>
          </p:nvSpPr>
          <p:spPr>
            <a:xfrm rot="-2400000">
              <a:off x="13076044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2007</a:t>
              </a:r>
            </a:p>
          </p:txBody>
        </p:sp>
        <p:sp>
          <p:nvSpPr>
            <p:cNvPr id="608" name="tx61"/>
            <p:cNvSpPr/>
            <p:nvPr/>
          </p:nvSpPr>
          <p:spPr>
            <a:xfrm rot="-2400000">
              <a:off x="13385285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2008</a:t>
              </a:r>
            </a:p>
          </p:txBody>
        </p:sp>
        <p:sp>
          <p:nvSpPr>
            <p:cNvPr id="609" name="tx62"/>
            <p:cNvSpPr/>
            <p:nvPr/>
          </p:nvSpPr>
          <p:spPr>
            <a:xfrm rot="-2400000">
              <a:off x="13694525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2009</a:t>
              </a:r>
            </a:p>
          </p:txBody>
        </p:sp>
        <p:sp>
          <p:nvSpPr>
            <p:cNvPr id="610" name="tx63"/>
            <p:cNvSpPr/>
            <p:nvPr/>
          </p:nvSpPr>
          <p:spPr>
            <a:xfrm rot="-2400000">
              <a:off x="14003766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2010</a:t>
              </a:r>
            </a:p>
          </p:txBody>
        </p:sp>
        <p:sp>
          <p:nvSpPr>
            <p:cNvPr id="611" name="tx64"/>
            <p:cNvSpPr/>
            <p:nvPr/>
          </p:nvSpPr>
          <p:spPr>
            <a:xfrm rot="-2400000">
              <a:off x="14313006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2011</a:t>
              </a:r>
            </a:p>
          </p:txBody>
        </p:sp>
        <p:sp>
          <p:nvSpPr>
            <p:cNvPr id="612" name="tx65"/>
            <p:cNvSpPr/>
            <p:nvPr/>
          </p:nvSpPr>
          <p:spPr>
            <a:xfrm rot="-2400000">
              <a:off x="14622246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2012</a:t>
              </a:r>
            </a:p>
          </p:txBody>
        </p:sp>
        <p:sp>
          <p:nvSpPr>
            <p:cNvPr id="613" name="tx66"/>
            <p:cNvSpPr/>
            <p:nvPr/>
          </p:nvSpPr>
          <p:spPr>
            <a:xfrm rot="-2400000">
              <a:off x="14931463" y="9582215"/>
              <a:ext cx="339030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2013</a:t>
              </a:r>
            </a:p>
          </p:txBody>
        </p:sp>
        <p:sp>
          <p:nvSpPr>
            <p:cNvPr id="614" name="tx67"/>
            <p:cNvSpPr/>
            <p:nvPr/>
          </p:nvSpPr>
          <p:spPr>
            <a:xfrm rot="-2400000">
              <a:off x="15240727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2014</a:t>
              </a:r>
            </a:p>
          </p:txBody>
        </p:sp>
        <p:sp>
          <p:nvSpPr>
            <p:cNvPr id="615" name="tx68"/>
            <p:cNvSpPr/>
            <p:nvPr/>
          </p:nvSpPr>
          <p:spPr>
            <a:xfrm rot="-2400000">
              <a:off x="15549967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2015</a:t>
              </a:r>
            </a:p>
          </p:txBody>
        </p:sp>
        <p:sp>
          <p:nvSpPr>
            <p:cNvPr id="616" name="tx69"/>
            <p:cNvSpPr/>
            <p:nvPr/>
          </p:nvSpPr>
          <p:spPr>
            <a:xfrm rot="-2400000">
              <a:off x="15859208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2016</a:t>
              </a:r>
            </a:p>
          </p:txBody>
        </p:sp>
        <p:sp>
          <p:nvSpPr>
            <p:cNvPr id="617" name="tx70"/>
            <p:cNvSpPr/>
            <p:nvPr/>
          </p:nvSpPr>
          <p:spPr>
            <a:xfrm rot="-2400000">
              <a:off x="16168448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2017</a:t>
              </a:r>
            </a:p>
          </p:txBody>
        </p:sp>
        <p:sp>
          <p:nvSpPr>
            <p:cNvPr id="618" name="tx71"/>
            <p:cNvSpPr/>
            <p:nvPr/>
          </p:nvSpPr>
          <p:spPr>
            <a:xfrm rot="-2400000">
              <a:off x="16477689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2018</a:t>
              </a:r>
            </a:p>
          </p:txBody>
        </p:sp>
        <p:sp>
          <p:nvSpPr>
            <p:cNvPr id="619" name="tx72"/>
            <p:cNvSpPr/>
            <p:nvPr/>
          </p:nvSpPr>
          <p:spPr>
            <a:xfrm rot="-2400000">
              <a:off x="16786929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2019</a:t>
              </a:r>
            </a:p>
          </p:txBody>
        </p:sp>
        <p:sp>
          <p:nvSpPr>
            <p:cNvPr id="620" name="tx73"/>
            <p:cNvSpPr/>
            <p:nvPr/>
          </p:nvSpPr>
          <p:spPr>
            <a:xfrm rot="-2400000">
              <a:off x="17096169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2020</a:t>
              </a:r>
            </a:p>
          </p:txBody>
        </p:sp>
        <p:sp>
          <p:nvSpPr>
            <p:cNvPr id="621" name="tx74"/>
            <p:cNvSpPr/>
            <p:nvPr/>
          </p:nvSpPr>
          <p:spPr>
            <a:xfrm rot="-2400000">
              <a:off x="17405410" y="9582281"/>
              <a:ext cx="33903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28"/>
                </a:lnSpc>
              </a:pPr>
              <a:r>
                <a:rPr sz="728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2021</a:t>
              </a:r>
            </a:p>
          </p:txBody>
        </p:sp>
        <p:sp>
          <p:nvSpPr>
            <p:cNvPr id="622" name="tx75"/>
            <p:cNvSpPr/>
            <p:nvPr/>
          </p:nvSpPr>
          <p:spPr>
            <a:xfrm rot="-5400000">
              <a:off x="9172493" y="7981309"/>
              <a:ext cx="1090538" cy="17877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10"/>
                </a:lnSpc>
              </a:pPr>
              <a:r>
                <a:rPr sz="910" b="1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% Coverage</a:t>
              </a:r>
            </a:p>
          </p:txBody>
        </p:sp>
        <p:sp>
          <p:nvSpPr>
            <p:cNvPr id="623" name="rc76"/>
            <p:cNvSpPr/>
            <p:nvPr/>
          </p:nvSpPr>
          <p:spPr>
            <a:xfrm>
              <a:off x="12608739" y="9941072"/>
              <a:ext cx="3439807" cy="50493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092"/>
            </a:p>
          </p:txBody>
        </p:sp>
        <p:sp>
          <p:nvSpPr>
            <p:cNvPr id="624" name="pl77"/>
            <p:cNvSpPr/>
            <p:nvPr/>
          </p:nvSpPr>
          <p:spPr>
            <a:xfrm>
              <a:off x="13074904" y="10193541"/>
              <a:ext cx="292607" cy="0"/>
            </a:xfrm>
            <a:custGeom>
              <a:avLst/>
              <a:gdLst/>
              <a:ahLst/>
              <a:cxnLst/>
              <a:rect l="0" t="0" r="0" b="0"/>
              <a:pathLst>
                <a:path w="292607">
                  <a:moveTo>
                    <a:pt x="0" y="0"/>
                  </a:moveTo>
                  <a:lnTo>
                    <a:pt x="292607" y="0"/>
                  </a:lnTo>
                </a:path>
              </a:pathLst>
            </a:custGeom>
            <a:ln w="32521" cap="flat">
              <a:solidFill>
                <a:srgbClr val="CC79A7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625" name="pl78"/>
            <p:cNvSpPr/>
            <p:nvPr/>
          </p:nvSpPr>
          <p:spPr>
            <a:xfrm>
              <a:off x="13074904" y="10193541"/>
              <a:ext cx="292607" cy="0"/>
            </a:xfrm>
            <a:custGeom>
              <a:avLst/>
              <a:gdLst/>
              <a:ahLst/>
              <a:cxnLst/>
              <a:rect l="0" t="0" r="0" b="0"/>
              <a:pathLst>
                <a:path w="292607">
                  <a:moveTo>
                    <a:pt x="0" y="0"/>
                  </a:moveTo>
                  <a:lnTo>
                    <a:pt x="292607" y="0"/>
                  </a:lnTo>
                </a:path>
              </a:pathLst>
            </a:custGeom>
            <a:ln w="32521" cap="flat">
              <a:solidFill>
                <a:srgbClr val="CC79A7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626" name="pl79"/>
            <p:cNvSpPr/>
            <p:nvPr/>
          </p:nvSpPr>
          <p:spPr>
            <a:xfrm>
              <a:off x="14725218" y="10193541"/>
              <a:ext cx="292607" cy="0"/>
            </a:xfrm>
            <a:custGeom>
              <a:avLst/>
              <a:gdLst/>
              <a:ahLst/>
              <a:cxnLst/>
              <a:rect l="0" t="0" r="0" b="0"/>
              <a:pathLst>
                <a:path w="292607">
                  <a:moveTo>
                    <a:pt x="0" y="0"/>
                  </a:moveTo>
                  <a:lnTo>
                    <a:pt x="292607" y="0"/>
                  </a:lnTo>
                </a:path>
              </a:pathLst>
            </a:custGeom>
            <a:ln w="32521" cap="flat">
              <a:solidFill>
                <a:srgbClr val="E69F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627" name="pl80"/>
            <p:cNvSpPr/>
            <p:nvPr/>
          </p:nvSpPr>
          <p:spPr>
            <a:xfrm>
              <a:off x="14725218" y="10193541"/>
              <a:ext cx="292607" cy="0"/>
            </a:xfrm>
            <a:custGeom>
              <a:avLst/>
              <a:gdLst/>
              <a:ahLst/>
              <a:cxnLst/>
              <a:rect l="0" t="0" r="0" b="0"/>
              <a:pathLst>
                <a:path w="292607">
                  <a:moveTo>
                    <a:pt x="0" y="0"/>
                  </a:moveTo>
                  <a:lnTo>
                    <a:pt x="292607" y="0"/>
                  </a:lnTo>
                </a:path>
              </a:pathLst>
            </a:custGeom>
            <a:ln w="32521" cap="flat">
              <a:solidFill>
                <a:srgbClr val="E69F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92"/>
            </a:p>
          </p:txBody>
        </p:sp>
        <p:sp>
          <p:nvSpPr>
            <p:cNvPr id="628" name="tx81"/>
            <p:cNvSpPr/>
            <p:nvPr/>
          </p:nvSpPr>
          <p:spPr>
            <a:xfrm>
              <a:off x="13764088" y="10115853"/>
              <a:ext cx="564554" cy="15041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70"/>
                </a:lnSpc>
              </a:pPr>
              <a:r>
                <a:rPr sz="970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MCV1</a:t>
              </a:r>
            </a:p>
          </p:txBody>
        </p:sp>
        <p:sp>
          <p:nvSpPr>
            <p:cNvPr id="629" name="tx82"/>
            <p:cNvSpPr/>
            <p:nvPr/>
          </p:nvSpPr>
          <p:spPr>
            <a:xfrm>
              <a:off x="15414402" y="10115853"/>
              <a:ext cx="564554" cy="15041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70"/>
                </a:lnSpc>
              </a:pPr>
              <a:r>
                <a:rPr sz="970">
                  <a:solidFill>
                    <a:srgbClr val="000000">
                      <a:alpha val="100000"/>
                    </a:srgbClr>
                  </a:solidFill>
                  <a:latin typeface="Poppins"/>
                  <a:cs typeface="Poppins"/>
                </a:rPr>
                <a:t>MCV2</a:t>
              </a:r>
            </a:p>
          </p:txBody>
        </p:sp>
        <p:sp>
          <p:nvSpPr>
            <p:cNvPr id="630" name="tx83"/>
            <p:cNvSpPr/>
            <p:nvPr/>
          </p:nvSpPr>
          <p:spPr>
            <a:xfrm>
              <a:off x="10896074" y="6425145"/>
              <a:ext cx="4324250" cy="19069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970"/>
                </a:lnSpc>
              </a:pPr>
              <a:r>
                <a:rPr sz="970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WHO/UNICEF Coverage Estimates (WUENIC)</a:t>
              </a:r>
            </a:p>
          </p:txBody>
        </p:sp>
      </p:grpSp>
      <p:sp>
        <p:nvSpPr>
          <p:cNvPr id="631" name="Content Placeholder 630"/>
          <p:cNvSpPr>
            <a:spLocks noGrp="1"/>
          </p:cNvSpPr>
          <p:nvPr>
            <p:ph/>
          </p:nvPr>
        </p:nvSpPr>
        <p:spPr>
          <a:xfrm>
            <a:off x="8262373" y="443594"/>
            <a:ext cx="4435944" cy="665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sz="1455"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ELIMINATION STATUS:</a:t>
            </a:r>
          </a:p>
        </p:txBody>
      </p:sp>
      <p:sp>
        <p:nvSpPr>
          <p:cNvPr id="632" name="Content Placeholder 631"/>
          <p:cNvSpPr>
            <a:spLocks noGrp="1"/>
          </p:cNvSpPr>
          <p:nvPr>
            <p:ph/>
          </p:nvPr>
        </p:nvSpPr>
        <p:spPr>
          <a:xfrm>
            <a:off x="10258548" y="443594"/>
            <a:ext cx="3326958" cy="33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sz="1455" b="1">
                <a:solidFill>
                  <a:srgbClr val="00640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VERIFIED</a:t>
            </a:r>
          </a:p>
        </p:txBody>
      </p:sp>
      <p:sp>
        <p:nvSpPr>
          <p:cNvPr id="633" name="Content Placeholder 632"/>
          <p:cNvSpPr>
            <a:spLocks noGrp="1"/>
          </p:cNvSpPr>
          <p:nvPr>
            <p:ph/>
          </p:nvPr>
        </p:nvSpPr>
        <p:spPr>
          <a:xfrm>
            <a:off x="554921" y="6487568"/>
            <a:ext cx="11089860" cy="277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sz="728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Based on data received 2023-04 - Data Source: IVB Database. Main epi curve was built using case-based surveillance data.  Age distribution curve was built using case-based surveillance data. Coverage data from WHO/UNICEF Estimates of National Immunization Coverage (WUENIC)</a:t>
            </a:r>
          </a:p>
        </p:txBody>
      </p:sp>
    </p:spTree>
    <p:extLst>
      <p:ext uri="{BB962C8B-B14F-4D97-AF65-F5344CB8AC3E}">
        <p14:creationId xmlns:p14="http://schemas.microsoft.com/office/powerpoint/2010/main" val="1743816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04C9D-72F4-4E69-9A11-B8A02050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722376"/>
            <a:ext cx="11503152" cy="402368"/>
          </a:xfrm>
        </p:spPr>
        <p:txBody>
          <a:bodyPr>
            <a:normAutofit fontScale="90000"/>
          </a:bodyPr>
          <a:lstStyle/>
          <a:p>
            <a:r>
              <a:rPr lang="ru-RU" dirty="0"/>
              <a:t>Серология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2D78F2-16DF-4B07-BEA6-13D0C1C6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412777"/>
            <a:ext cx="11503152" cy="4448528"/>
          </a:xfrm>
        </p:spPr>
        <p:txBody>
          <a:bodyPr>
            <a:normAutofit/>
          </a:bodyPr>
          <a:lstStyle/>
          <a:p>
            <a:r>
              <a:rPr lang="ru-RU" dirty="0"/>
              <a:t>30% - отрицательны </a:t>
            </a:r>
            <a:r>
              <a:rPr lang="ru-RU" dirty="0" err="1"/>
              <a:t>антикоревые</a:t>
            </a:r>
            <a:r>
              <a:rPr lang="ru-RU" dirty="0"/>
              <a:t> </a:t>
            </a:r>
            <a:r>
              <a:rPr lang="ru-RU" dirty="0" err="1"/>
              <a:t>Ig</a:t>
            </a:r>
            <a:r>
              <a:rPr lang="ru-RU" dirty="0"/>
              <a:t> M на третий день после появления первых симптомов!</a:t>
            </a:r>
          </a:p>
          <a:p>
            <a:r>
              <a:rPr lang="ru-RU" dirty="0"/>
              <a:t>Тест на антитела к специфическим против кори (</a:t>
            </a:r>
            <a:r>
              <a:rPr lang="ru-RU" dirty="0" err="1"/>
              <a:t>IgM</a:t>
            </a:r>
            <a:r>
              <a:rPr lang="ru-RU" dirty="0"/>
              <a:t>) чувствителен почти на 100%, если его проводить через 2-3 дня после появления сыпи. </a:t>
            </a:r>
          </a:p>
          <a:p>
            <a:r>
              <a:rPr lang="ru-RU" dirty="0"/>
              <a:t>Уровень противокоревых </a:t>
            </a:r>
            <a:r>
              <a:rPr lang="ru-RU" dirty="0" err="1"/>
              <a:t>IgM</a:t>
            </a:r>
            <a:r>
              <a:rPr lang="ru-RU" dirty="0"/>
              <a:t> достигает пика через 4 недели после заражения и исчезает через 6-8 недель.</a:t>
            </a:r>
          </a:p>
          <a:p>
            <a:r>
              <a:rPr lang="ru-RU" dirty="0"/>
              <a:t>Важно помнить, что ложноположительные антитела </a:t>
            </a:r>
            <a:r>
              <a:rPr lang="ru-RU" dirty="0" err="1"/>
              <a:t>IgM</a:t>
            </a:r>
            <a:r>
              <a:rPr lang="ru-RU" dirty="0"/>
              <a:t> могут встречаться при других вирусных инфекциях, таких как </a:t>
            </a:r>
            <a:r>
              <a:rPr lang="ru-RU" b="1" dirty="0" err="1">
                <a:solidFill>
                  <a:srgbClr val="C00000"/>
                </a:solidFill>
              </a:rPr>
              <a:t>парвовирус</a:t>
            </a:r>
            <a:r>
              <a:rPr lang="ru-RU" b="1" dirty="0">
                <a:solidFill>
                  <a:srgbClr val="C00000"/>
                </a:solidFill>
              </a:rPr>
              <a:t> B19 и краснуха</a:t>
            </a:r>
            <a:r>
              <a:rPr lang="ru-R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147A4-DBD9-4BCD-ACC3-2336BAC2B405}"/>
              </a:ext>
            </a:extLst>
          </p:cNvPr>
          <p:cNvSpPr txBox="1"/>
          <p:nvPr/>
        </p:nvSpPr>
        <p:spPr>
          <a:xfrm>
            <a:off x="5951984" y="6135624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Hübschen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 JM, Bork SM, Brown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KE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Mankertz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Santibanez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 S, Ben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Mamou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 M, Mulders MN, Muller CP. Challenges of measles and rubella laboratory diagnostic in the era of elimination. Clin Microbiol Infect. 2017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BlinkMacSystemFont"/>
              </a:rPr>
              <a:t>Aug;23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(8):511-515.</a:t>
            </a:r>
            <a:endParaRPr lang="ru-RU" sz="8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ru-RU" sz="8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sz="800" dirty="0"/>
              <a:t>Ratnam S, Tipples G, Head C, </a:t>
            </a:r>
            <a:r>
              <a:rPr lang="en-US" sz="800" dirty="0" err="1"/>
              <a:t>Fauvel</a:t>
            </a:r>
            <a:r>
              <a:rPr lang="en-US" sz="800" dirty="0"/>
              <a:t> M, Fearon M, Ward BJ. Performance of indirect immunoglobulin M (IgM) serology tests and IgM capture assays for laboratory diagnosis of measles. J Clin Microbiol. 2000 </a:t>
            </a:r>
            <a:r>
              <a:rPr lang="en-US" sz="800" dirty="0" err="1"/>
              <a:t>Jan;38</a:t>
            </a:r>
            <a:r>
              <a:rPr lang="en-US" sz="800" dirty="0"/>
              <a:t>(1):99-104.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984429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918" y="461900"/>
            <a:ext cx="780542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Общие</a:t>
            </a:r>
            <a:r>
              <a:rPr spc="-15" dirty="0"/>
              <a:t> </a:t>
            </a:r>
            <a:r>
              <a:rPr spc="-40" dirty="0"/>
              <a:t>подходы</a:t>
            </a:r>
            <a:r>
              <a:rPr spc="-60" dirty="0"/>
              <a:t> </a:t>
            </a:r>
            <a:r>
              <a:rPr dirty="0"/>
              <a:t>к</a:t>
            </a:r>
            <a:r>
              <a:rPr spc="-10" dirty="0"/>
              <a:t> профилактике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7015" y="1316227"/>
            <a:ext cx="8328025" cy="550907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 algn="just">
              <a:lnSpc>
                <a:spcPts val="346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За </a:t>
            </a:r>
            <a:r>
              <a:rPr sz="3200" spc="-5" dirty="0">
                <a:latin typeface="Calibri"/>
                <a:cs typeface="Calibri"/>
              </a:rPr>
              <a:t>лицами, </a:t>
            </a:r>
            <a:r>
              <a:rPr sz="3200" dirty="0">
                <a:latin typeface="Calibri"/>
                <a:cs typeface="Calibri"/>
              </a:rPr>
              <a:t>общавшимися с </a:t>
            </a:r>
            <a:r>
              <a:rPr sz="3200" spc="-10" dirty="0">
                <a:latin typeface="Calibri"/>
                <a:cs typeface="Calibri"/>
              </a:rPr>
              <a:t>больными </a:t>
            </a:r>
            <a:r>
              <a:rPr sz="3200" spc="-15" dirty="0">
                <a:latin typeface="Calibri"/>
                <a:cs typeface="Calibri"/>
              </a:rPr>
              <a:t>корью,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устанавливается </a:t>
            </a:r>
            <a:r>
              <a:rPr sz="3200" spc="-10" dirty="0">
                <a:latin typeface="Calibri"/>
                <a:cs typeface="Calibri"/>
              </a:rPr>
              <a:t>медицинское </a:t>
            </a:r>
            <a:r>
              <a:rPr sz="3200" spc="-20" dirty="0">
                <a:latin typeface="Calibri"/>
                <a:cs typeface="Calibri"/>
              </a:rPr>
              <a:t>наблюдение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течение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21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дня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 момента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выявления</a:t>
            </a:r>
            <a:endParaRPr sz="3200">
              <a:latin typeface="Calibri"/>
              <a:cs typeface="Calibri"/>
            </a:endParaRPr>
          </a:p>
          <a:p>
            <a:pPr marL="355600" algn="just">
              <a:lnSpc>
                <a:spcPts val="3400"/>
              </a:lnSpc>
            </a:pPr>
            <a:r>
              <a:rPr sz="3200" spc="-10" dirty="0">
                <a:latin typeface="Calibri"/>
                <a:cs typeface="Calibri"/>
              </a:rPr>
              <a:t>последнего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случая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заболевания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очаге.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ts val="3650"/>
              </a:lnSpc>
              <a:spcBef>
                <a:spcPts val="38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В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дошкольных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организациях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355600" marR="114300">
              <a:lnSpc>
                <a:spcPts val="3460"/>
              </a:lnSpc>
              <a:spcBef>
                <a:spcPts val="240"/>
              </a:spcBef>
            </a:pPr>
            <a:r>
              <a:rPr sz="3200" spc="-10" dirty="0">
                <a:latin typeface="Calibri"/>
                <a:cs typeface="Calibri"/>
              </a:rPr>
              <a:t>общеобразовательных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учреждениях,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также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организациях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20" dirty="0">
                <a:latin typeface="Calibri"/>
                <a:cs typeface="Calibri"/>
              </a:rPr>
              <a:t>круглосуточным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210"/>
              </a:lnSpc>
            </a:pPr>
            <a:r>
              <a:rPr sz="3200" dirty="0">
                <a:latin typeface="Calibri"/>
                <a:cs typeface="Calibri"/>
              </a:rPr>
              <a:t>пребыванием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взрослых</a:t>
            </a:r>
            <a:r>
              <a:rPr sz="3200" spc="-10" dirty="0">
                <a:latin typeface="Calibri"/>
                <a:cs typeface="Calibri"/>
              </a:rPr>
              <a:t> организуется</a:t>
            </a:r>
            <a:endParaRPr sz="3200">
              <a:latin typeface="Calibri"/>
              <a:cs typeface="Calibri"/>
            </a:endParaRPr>
          </a:p>
          <a:p>
            <a:pPr marL="355600" marR="1182370">
              <a:lnSpc>
                <a:spcPct val="90000"/>
              </a:lnSpc>
              <a:spcBef>
                <a:spcPts val="190"/>
              </a:spcBef>
            </a:pPr>
            <a:r>
              <a:rPr sz="3200" spc="-15" dirty="0">
                <a:latin typeface="Calibri"/>
                <a:cs typeface="Calibri"/>
              </a:rPr>
              <a:t>ежедневный </a:t>
            </a:r>
            <a:r>
              <a:rPr sz="3200" spc="-5" dirty="0">
                <a:latin typeface="Calibri"/>
                <a:cs typeface="Calibri"/>
              </a:rPr>
              <a:t>осмотр </a:t>
            </a:r>
            <a:r>
              <a:rPr sz="3200" spc="-10" dirty="0">
                <a:latin typeface="Calibri"/>
                <a:cs typeface="Calibri"/>
              </a:rPr>
              <a:t>контактных </a:t>
            </a:r>
            <a:r>
              <a:rPr sz="3200" spc="-5" dirty="0">
                <a:latin typeface="Calibri"/>
                <a:cs typeface="Calibri"/>
              </a:rPr>
              <a:t>лиц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медицинскими работниками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15" dirty="0">
                <a:latin typeface="Calibri"/>
                <a:cs typeface="Calibri"/>
              </a:rPr>
              <a:t>целях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активного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выявления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изоляции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лиц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признаками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заболевания.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918" y="461900"/>
            <a:ext cx="780542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Общие</a:t>
            </a:r>
            <a:r>
              <a:rPr spc="-15" dirty="0"/>
              <a:t> </a:t>
            </a:r>
            <a:r>
              <a:rPr spc="-40" dirty="0"/>
              <a:t>подходы</a:t>
            </a:r>
            <a:r>
              <a:rPr spc="-60" dirty="0"/>
              <a:t> </a:t>
            </a:r>
            <a:r>
              <a:rPr dirty="0"/>
              <a:t>к</a:t>
            </a:r>
            <a:r>
              <a:rPr spc="-10" dirty="0"/>
              <a:t> профилактике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7015" y="1230885"/>
            <a:ext cx="8354695" cy="4902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1129665" indent="-342900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10" dirty="0">
                <a:latin typeface="Calibri"/>
                <a:cs typeface="Calibri"/>
              </a:rPr>
              <a:t> очагах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кори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определяется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круг</a:t>
            </a:r>
            <a:r>
              <a:rPr sz="2500" spc="20" dirty="0">
                <a:latin typeface="Calibri"/>
                <a:cs typeface="Calibri"/>
              </a:rPr>
              <a:t> лиц,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подлежащих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иммунизации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эпидемическим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показаниям.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Иммунизации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против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кори</a:t>
            </a:r>
            <a:r>
              <a:rPr sz="2500" spc="-5" dirty="0">
                <a:latin typeface="Calibri"/>
                <a:cs typeface="Calibri"/>
              </a:rPr>
              <a:t> по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эпидемическим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показаниям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подлежат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лица,</a:t>
            </a:r>
            <a:r>
              <a:rPr sz="2500" spc="-5" dirty="0">
                <a:latin typeface="Calibri"/>
                <a:cs typeface="Calibri"/>
              </a:rPr>
              <a:t> имевшие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контакт</a:t>
            </a:r>
            <a:r>
              <a:rPr sz="2500" spc="-5" dirty="0">
                <a:latin typeface="Calibri"/>
                <a:cs typeface="Calibri"/>
              </a:rPr>
              <a:t> с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больным</a:t>
            </a:r>
            <a:r>
              <a:rPr sz="2500" spc="-10" dirty="0">
                <a:latin typeface="Calibri"/>
                <a:cs typeface="Calibri"/>
              </a:rPr>
              <a:t> (при</a:t>
            </a:r>
            <a:endParaRPr sz="2500">
              <a:latin typeface="Calibri"/>
              <a:cs typeface="Calibri"/>
            </a:endParaRPr>
          </a:p>
          <a:p>
            <a:pPr marL="355600" marR="254635">
              <a:lnSpc>
                <a:spcPct val="80000"/>
              </a:lnSpc>
              <a:spcBef>
                <a:spcPts val="20"/>
              </a:spcBef>
            </a:pPr>
            <a:r>
              <a:rPr sz="2500" spc="-20" dirty="0">
                <a:latin typeface="Calibri"/>
                <a:cs typeface="Calibri"/>
              </a:rPr>
              <a:t>подозрении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на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заболевание),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не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болевшие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корью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ранее,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не привитые,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не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имеющие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сведений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прививках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против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кори,</a:t>
            </a:r>
            <a:r>
              <a:rPr sz="2500" spc="-5" dirty="0">
                <a:latin typeface="Calibri"/>
                <a:cs typeface="Calibri"/>
              </a:rPr>
              <a:t> а </a:t>
            </a:r>
            <a:r>
              <a:rPr sz="2500" spc="-10" dirty="0">
                <a:latin typeface="Calibri"/>
                <a:cs typeface="Calibri"/>
              </a:rPr>
              <a:t>также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лица,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привитые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против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кори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однократно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-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без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ограничения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возраста.</a:t>
            </a:r>
            <a:endParaRPr sz="2500">
              <a:latin typeface="Calibri"/>
              <a:cs typeface="Calibri"/>
            </a:endParaRPr>
          </a:p>
          <a:p>
            <a:pPr marL="355600" marR="26034" indent="-342900">
              <a:lnSpc>
                <a:spcPct val="8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Иммунизация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против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кори</a:t>
            </a:r>
            <a:r>
              <a:rPr sz="2500" spc="-5" dirty="0">
                <a:latin typeface="Calibri"/>
                <a:cs typeface="Calibri"/>
              </a:rPr>
              <a:t> по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эпидемическим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показаниям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проводится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течение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первых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72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часов </a:t>
            </a:r>
            <a:r>
              <a:rPr sz="2500" spc="-5" dirty="0">
                <a:latin typeface="Calibri"/>
                <a:cs typeface="Calibri"/>
              </a:rPr>
              <a:t>с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момента 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выявления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больного.</a:t>
            </a:r>
            <a:endParaRPr sz="2500">
              <a:latin typeface="Calibri"/>
              <a:cs typeface="Calibri"/>
            </a:endParaRPr>
          </a:p>
          <a:p>
            <a:pPr marL="355600" marR="487045" indent="-342900">
              <a:lnSpc>
                <a:spcPct val="8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При </a:t>
            </a:r>
            <a:r>
              <a:rPr sz="2500" spc="-10" dirty="0">
                <a:latin typeface="Calibri"/>
                <a:cs typeface="Calibri"/>
              </a:rPr>
              <a:t>расширении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границ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очага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кори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(по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месту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работы, </a:t>
            </a:r>
            <a:r>
              <a:rPr sz="2500" spc="-5" dirty="0">
                <a:latin typeface="Calibri"/>
                <a:cs typeface="Calibri"/>
              </a:rPr>
              <a:t> учебы,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 </a:t>
            </a:r>
            <a:r>
              <a:rPr sz="2500" spc="-20" dirty="0">
                <a:latin typeface="Calibri"/>
                <a:cs typeface="Calibri"/>
              </a:rPr>
              <a:t>пределах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района,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населенного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пункта)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сроки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иммунизации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могут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продлеваться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до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7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дней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момента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выявления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первого </a:t>
            </a:r>
            <a:r>
              <a:rPr sz="2500" spc="-15" dirty="0">
                <a:latin typeface="Calibri"/>
                <a:cs typeface="Calibri"/>
              </a:rPr>
              <a:t>больного</a:t>
            </a:r>
            <a:r>
              <a:rPr sz="2500" spc="-5" dirty="0">
                <a:latin typeface="Calibri"/>
                <a:cs typeface="Calibri"/>
              </a:rPr>
              <a:t> в </a:t>
            </a:r>
            <a:r>
              <a:rPr sz="2500" spc="-10" dirty="0">
                <a:latin typeface="Calibri"/>
                <a:cs typeface="Calibri"/>
              </a:rPr>
              <a:t>очаге.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918" y="461900"/>
            <a:ext cx="780542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Общие</a:t>
            </a:r>
            <a:r>
              <a:rPr spc="-15" dirty="0"/>
              <a:t> </a:t>
            </a:r>
            <a:r>
              <a:rPr spc="-40" dirty="0"/>
              <a:t>подходы</a:t>
            </a:r>
            <a:r>
              <a:rPr spc="-60" dirty="0"/>
              <a:t> </a:t>
            </a:r>
            <a:r>
              <a:rPr dirty="0"/>
              <a:t>к</a:t>
            </a:r>
            <a:r>
              <a:rPr spc="-10" dirty="0"/>
              <a:t> профилактике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8643" y="1537843"/>
            <a:ext cx="8455025" cy="451758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648970" indent="-342900">
              <a:lnSpc>
                <a:spcPct val="8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Контактные </a:t>
            </a:r>
            <a:r>
              <a:rPr sz="2700" spc="-5" dirty="0">
                <a:latin typeface="Calibri"/>
                <a:cs typeface="Calibri"/>
              </a:rPr>
              <a:t>лица </a:t>
            </a:r>
            <a:r>
              <a:rPr sz="2700" dirty="0">
                <a:latin typeface="Calibri"/>
                <a:cs typeface="Calibri"/>
              </a:rPr>
              <a:t>из </a:t>
            </a:r>
            <a:r>
              <a:rPr sz="2700" spc="-10" dirty="0">
                <a:latin typeface="Calibri"/>
                <a:cs typeface="Calibri"/>
              </a:rPr>
              <a:t>очагов </a:t>
            </a:r>
            <a:r>
              <a:rPr sz="2700" spc="-15" dirty="0">
                <a:latin typeface="Calibri"/>
                <a:cs typeface="Calibri"/>
              </a:rPr>
              <a:t>кори, </a:t>
            </a:r>
            <a:r>
              <a:rPr sz="2700" dirty="0">
                <a:latin typeface="Calibri"/>
                <a:cs typeface="Calibri"/>
              </a:rPr>
              <a:t>не привитые и не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болевшие </a:t>
            </a:r>
            <a:r>
              <a:rPr sz="2700" spc="-5" dirty="0">
                <a:latin typeface="Calibri"/>
                <a:cs typeface="Calibri"/>
              </a:rPr>
              <a:t>ранее, </a:t>
            </a:r>
            <a:r>
              <a:rPr sz="2700" dirty="0">
                <a:latin typeface="Calibri"/>
                <a:cs typeface="Calibri"/>
              </a:rPr>
              <a:t>не </a:t>
            </a:r>
            <a:r>
              <a:rPr sz="2700" spc="-15" dirty="0">
                <a:latin typeface="Calibri"/>
                <a:cs typeface="Calibri"/>
              </a:rPr>
              <a:t>допускаются </a:t>
            </a:r>
            <a:r>
              <a:rPr sz="2700" dirty="0">
                <a:latin typeface="Calibri"/>
                <a:cs typeface="Calibri"/>
              </a:rPr>
              <a:t>к плановой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госпитализации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медицинские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организации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270"/>
              </a:lnSpc>
            </a:pPr>
            <a:r>
              <a:rPr sz="2700" spc="-5" dirty="0">
                <a:latin typeface="Calibri"/>
                <a:cs typeface="Calibri"/>
              </a:rPr>
              <a:t>неинфекционного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профиля</a:t>
            </a:r>
            <a:r>
              <a:rPr sz="2700" dirty="0">
                <a:latin typeface="Calibri"/>
                <a:cs typeface="Calibri"/>
              </a:rPr>
              <a:t> и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социальные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организации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915"/>
              </a:lnSpc>
            </a:pPr>
            <a:r>
              <a:rPr sz="2700" dirty="0">
                <a:latin typeface="Calibri"/>
                <a:cs typeface="Calibri"/>
              </a:rPr>
              <a:t>в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течение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всего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периода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медицинского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наблюдения.</a:t>
            </a:r>
            <a:endParaRPr sz="2700">
              <a:latin typeface="Calibri"/>
              <a:cs typeface="Calibri"/>
            </a:endParaRPr>
          </a:p>
          <a:p>
            <a:pPr marL="355600" marR="1774825" indent="-342900" algn="just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433705" algn="l"/>
              </a:tabLst>
            </a:pPr>
            <a:r>
              <a:rPr dirty="0"/>
              <a:t>	</a:t>
            </a:r>
            <a:r>
              <a:rPr sz="2700" spc="-25" dirty="0">
                <a:latin typeface="Calibri"/>
                <a:cs typeface="Calibri"/>
              </a:rPr>
              <a:t>Госпитализация </a:t>
            </a:r>
            <a:r>
              <a:rPr sz="2700" spc="-5" dirty="0">
                <a:latin typeface="Calibri"/>
                <a:cs typeface="Calibri"/>
              </a:rPr>
              <a:t>таких пациентов </a:t>
            </a:r>
            <a:r>
              <a:rPr sz="2700" dirty="0">
                <a:latin typeface="Calibri"/>
                <a:cs typeface="Calibri"/>
              </a:rPr>
              <a:t>в </a:t>
            </a:r>
            <a:r>
              <a:rPr sz="2700" spc="-15" dirty="0">
                <a:latin typeface="Calibri"/>
                <a:cs typeface="Calibri"/>
              </a:rPr>
              <a:t>период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медицинского </a:t>
            </a:r>
            <a:r>
              <a:rPr sz="2700" spc="-20" dirty="0">
                <a:latin typeface="Calibri"/>
                <a:cs typeface="Calibri"/>
              </a:rPr>
              <a:t>наблюдения </a:t>
            </a:r>
            <a:r>
              <a:rPr sz="2700" dirty="0">
                <a:latin typeface="Calibri"/>
                <a:cs typeface="Calibri"/>
              </a:rPr>
              <a:t>в </a:t>
            </a:r>
            <a:r>
              <a:rPr sz="2700" spc="-5" dirty="0">
                <a:latin typeface="Calibri"/>
                <a:cs typeface="Calibri"/>
              </a:rPr>
              <a:t>медицинские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организации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неинфекционного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профиля</a:t>
            </a:r>
            <a:endParaRPr sz="27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</a:pPr>
            <a:r>
              <a:rPr sz="2700" spc="-10" dirty="0">
                <a:latin typeface="Calibri"/>
                <a:cs typeface="Calibri"/>
              </a:rPr>
              <a:t>осуществляется </a:t>
            </a:r>
            <a:r>
              <a:rPr sz="2700" dirty="0">
                <a:latin typeface="Calibri"/>
                <a:cs typeface="Calibri"/>
              </a:rPr>
              <a:t>по </a:t>
            </a:r>
            <a:r>
              <a:rPr sz="2700" spc="-5" dirty="0">
                <a:latin typeface="Calibri"/>
                <a:cs typeface="Calibri"/>
              </a:rPr>
              <a:t>жизненным показаниям, </a:t>
            </a:r>
            <a:r>
              <a:rPr sz="2700" dirty="0">
                <a:latin typeface="Calibri"/>
                <a:cs typeface="Calibri"/>
              </a:rPr>
              <a:t>при </a:t>
            </a:r>
            <a:r>
              <a:rPr sz="2700" spc="-20" dirty="0">
                <a:latin typeface="Calibri"/>
                <a:cs typeface="Calibri"/>
              </a:rPr>
              <a:t>этом </a:t>
            </a:r>
            <a:r>
              <a:rPr sz="2700" dirty="0">
                <a:latin typeface="Calibri"/>
                <a:cs typeface="Calibri"/>
              </a:rPr>
              <a:t>в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стационаре </a:t>
            </a:r>
            <a:r>
              <a:rPr sz="2700" spc="-10" dirty="0">
                <a:latin typeface="Calibri"/>
                <a:cs typeface="Calibri"/>
              </a:rPr>
              <a:t>организуются </a:t>
            </a:r>
            <a:r>
              <a:rPr sz="2700" spc="-15" dirty="0">
                <a:latin typeface="Calibri"/>
                <a:cs typeface="Calibri"/>
              </a:rPr>
              <a:t>дополнительные </a:t>
            </a:r>
            <a:r>
              <a:rPr sz="2700" dirty="0">
                <a:latin typeface="Calibri"/>
                <a:cs typeface="Calibri"/>
              </a:rPr>
              <a:t>санитарно-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противоэпидемические (профилактические)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мероприятия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целях</a:t>
            </a:r>
            <a:r>
              <a:rPr sz="2700" spc="-10" dirty="0">
                <a:latin typeface="Calibri"/>
                <a:cs typeface="Calibri"/>
              </a:rPr>
              <a:t> предупреждения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700" spc="-5" dirty="0">
                <a:latin typeface="Calibri"/>
                <a:cs typeface="Calibri"/>
              </a:rPr>
              <a:t>распространения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инфекции.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918" y="461900"/>
            <a:ext cx="780542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Общие</a:t>
            </a:r>
            <a:r>
              <a:rPr spc="-15" dirty="0"/>
              <a:t> </a:t>
            </a:r>
            <a:r>
              <a:rPr spc="-40" dirty="0"/>
              <a:t>подходы</a:t>
            </a:r>
            <a:r>
              <a:rPr spc="-60" dirty="0"/>
              <a:t> </a:t>
            </a:r>
            <a:r>
              <a:rPr dirty="0"/>
              <a:t>к</a:t>
            </a:r>
            <a:r>
              <a:rPr spc="-10" dirty="0"/>
              <a:t> профилактике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0" y="1318717"/>
            <a:ext cx="8980805" cy="4721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16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Методом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специфической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профилактики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кори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является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вакцинопрофилактика.</a:t>
            </a:r>
            <a:endParaRPr sz="2000">
              <a:latin typeface="Calibri"/>
              <a:cs typeface="Calibri"/>
            </a:endParaRPr>
          </a:p>
          <a:p>
            <a:pPr marL="355600" marR="481965" indent="-342900">
              <a:lnSpc>
                <a:spcPts val="1920"/>
              </a:lnSpc>
              <a:spcBef>
                <a:spcPts val="4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Иммунизация населения против </a:t>
            </a:r>
            <a:r>
              <a:rPr sz="2000" spc="-10" dirty="0">
                <a:latin typeface="Calibri"/>
                <a:cs typeface="Calibri"/>
              </a:rPr>
              <a:t>кори проводится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рамках </a:t>
            </a:r>
            <a:r>
              <a:rPr sz="2000" spc="-5" dirty="0">
                <a:latin typeface="Calibri"/>
                <a:cs typeface="Calibri"/>
              </a:rPr>
              <a:t>национального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календаря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профилактических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прививок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календаря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профилактических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935"/>
              </a:lnSpc>
            </a:pPr>
            <a:r>
              <a:rPr sz="2000" dirty="0">
                <a:latin typeface="Calibri"/>
                <a:cs typeface="Calibri"/>
              </a:rPr>
              <a:t>прививок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эпидемическим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показаниям.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ts val="2160"/>
              </a:lnSpc>
              <a:buFont typeface="Arial MT"/>
              <a:buChar char="•"/>
              <a:tabLst>
                <a:tab pos="411480" algn="l"/>
                <a:tab pos="412115" algn="l"/>
              </a:tabLst>
            </a:pPr>
            <a:r>
              <a:rPr sz="2000" spc="-5" dirty="0">
                <a:latin typeface="Calibri"/>
                <a:cs typeface="Calibri"/>
              </a:rPr>
              <a:t>Детям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взрослым,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получившим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прививки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рамках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национального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календаря</a:t>
            </a:r>
            <a:endParaRPr sz="2000">
              <a:latin typeface="Calibri"/>
              <a:cs typeface="Calibri"/>
            </a:endParaRPr>
          </a:p>
          <a:p>
            <a:pPr marL="355600" marR="812800">
              <a:lnSpc>
                <a:spcPts val="1920"/>
              </a:lnSpc>
              <a:spcBef>
                <a:spcPts val="225"/>
              </a:spcBef>
            </a:pPr>
            <a:r>
              <a:rPr sz="2000" spc="-5" dirty="0">
                <a:latin typeface="Calibri"/>
                <a:cs typeface="Calibri"/>
              </a:rPr>
              <a:t>профилактических </a:t>
            </a:r>
            <a:r>
              <a:rPr sz="2000" dirty="0">
                <a:latin typeface="Calibri"/>
                <a:cs typeface="Calibri"/>
              </a:rPr>
              <a:t>прививок, в </a:t>
            </a:r>
            <a:r>
              <a:rPr sz="2000" spc="-5" dirty="0">
                <a:latin typeface="Calibri"/>
                <a:cs typeface="Calibri"/>
              </a:rPr>
              <a:t>сыворотке </a:t>
            </a:r>
            <a:r>
              <a:rPr sz="2000" dirty="0">
                <a:latin typeface="Calibri"/>
                <a:cs typeface="Calibri"/>
              </a:rPr>
              <a:t>крови </a:t>
            </a:r>
            <a:r>
              <a:rPr sz="2000" spc="-15" dirty="0">
                <a:latin typeface="Calibri"/>
                <a:cs typeface="Calibri"/>
              </a:rPr>
              <a:t>которых </a:t>
            </a:r>
            <a:r>
              <a:rPr sz="2000" dirty="0">
                <a:latin typeface="Calibri"/>
                <a:cs typeface="Calibri"/>
              </a:rPr>
              <a:t>в стандартных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серологических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тестах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обнаружены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специфические антитела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endParaRPr sz="2000">
              <a:latin typeface="Calibri"/>
              <a:cs typeface="Calibri"/>
            </a:endParaRPr>
          </a:p>
          <a:p>
            <a:pPr marL="355600" marR="50165">
              <a:lnSpc>
                <a:spcPct val="80000"/>
              </a:lnSpc>
              <a:spcBef>
                <a:spcPts val="15"/>
              </a:spcBef>
            </a:pPr>
            <a:r>
              <a:rPr sz="2000" spc="-15" dirty="0">
                <a:latin typeface="Calibri"/>
                <a:cs typeface="Calibri"/>
              </a:rPr>
              <a:t>возбудителю, </a:t>
            </a:r>
            <a:r>
              <a:rPr sz="2000" dirty="0">
                <a:latin typeface="Calibri"/>
                <a:cs typeface="Calibri"/>
              </a:rPr>
              <a:t>прививки </a:t>
            </a:r>
            <a:r>
              <a:rPr sz="2000" spc="-5" dirty="0">
                <a:latin typeface="Calibri"/>
                <a:cs typeface="Calibri"/>
              </a:rPr>
              <a:t>против </a:t>
            </a:r>
            <a:r>
              <a:rPr sz="2000" spc="-10" dirty="0">
                <a:latin typeface="Calibri"/>
                <a:cs typeface="Calibri"/>
              </a:rPr>
              <a:t>кори проводят </a:t>
            </a:r>
            <a:r>
              <a:rPr sz="2000" spc="-15" dirty="0">
                <a:latin typeface="Calibri"/>
                <a:cs typeface="Calibri"/>
              </a:rPr>
              <a:t>дополнительно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соответствии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инструкциями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применению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иммунобиологических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препаратов.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иммунизации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применяются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медицинские иммунобиологические</a:t>
            </a:r>
            <a:endParaRPr sz="2000">
              <a:latin typeface="Calibri"/>
              <a:cs typeface="Calibri"/>
            </a:endParaRPr>
          </a:p>
          <a:p>
            <a:pPr marL="355600" marR="5080" algn="just">
              <a:lnSpc>
                <a:spcPct val="80000"/>
              </a:lnSpc>
              <a:spcBef>
                <a:spcPts val="240"/>
              </a:spcBef>
            </a:pPr>
            <a:r>
              <a:rPr sz="2000" dirty="0">
                <a:latin typeface="Calibri"/>
                <a:cs typeface="Calibri"/>
              </a:rPr>
              <a:t>препараты, зарегистрированные и </a:t>
            </a:r>
            <a:r>
              <a:rPr sz="2000" spc="-5" dirty="0">
                <a:latin typeface="Calibri"/>
                <a:cs typeface="Calibri"/>
              </a:rPr>
              <a:t>разрешенные </a:t>
            </a:r>
            <a:r>
              <a:rPr sz="2000" dirty="0">
                <a:latin typeface="Calibri"/>
                <a:cs typeface="Calibri"/>
              </a:rPr>
              <a:t>к применению на </a:t>
            </a:r>
            <a:r>
              <a:rPr sz="2000" spc="-5" dirty="0">
                <a:latin typeface="Calibri"/>
                <a:cs typeface="Calibri"/>
              </a:rPr>
              <a:t>территории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Российской Федерации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установленном </a:t>
            </a:r>
            <a:r>
              <a:rPr sz="2000" spc="-10" dirty="0">
                <a:latin typeface="Calibri"/>
                <a:cs typeface="Calibri"/>
              </a:rPr>
              <a:t>законодательством </a:t>
            </a:r>
            <a:r>
              <a:rPr sz="2000" spc="-5" dirty="0">
                <a:latin typeface="Calibri"/>
                <a:cs typeface="Calibri"/>
              </a:rPr>
              <a:t>порядке </a:t>
            </a:r>
            <a:r>
              <a:rPr sz="2000" spc="-15" dirty="0">
                <a:latin typeface="Calibri"/>
                <a:cs typeface="Calibri"/>
              </a:rPr>
              <a:t>согласно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инструкциям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применению.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ts val="216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5" dirty="0">
                <a:latin typeface="Calibri"/>
                <a:cs typeface="Calibri"/>
              </a:rPr>
              <a:t> обеспечения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популяционного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иммунитета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кори,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достаточного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ts val="1920"/>
              </a:lnSpc>
            </a:pPr>
            <a:r>
              <a:rPr sz="2000" spc="-10" dirty="0">
                <a:latin typeface="Calibri"/>
                <a:cs typeface="Calibri"/>
              </a:rPr>
              <a:t>предупреждения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распространения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инфекции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среди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населения,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охват</a:t>
            </a:r>
            <a:endParaRPr sz="2000">
              <a:latin typeface="Calibri"/>
              <a:cs typeface="Calibri"/>
            </a:endParaRPr>
          </a:p>
          <a:p>
            <a:pPr marL="355600" marR="227329" algn="just">
              <a:lnSpc>
                <a:spcPts val="1920"/>
              </a:lnSpc>
              <a:spcBef>
                <a:spcPts val="225"/>
              </a:spcBef>
            </a:pPr>
            <a:r>
              <a:rPr sz="2000" spc="-5" dirty="0">
                <a:latin typeface="Calibri"/>
                <a:cs typeface="Calibri"/>
              </a:rPr>
              <a:t>прививками населения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территории муниципального образования </a:t>
            </a:r>
            <a:r>
              <a:rPr sz="2000" spc="-20" dirty="0">
                <a:latin typeface="Calibri"/>
                <a:cs typeface="Calibri"/>
              </a:rPr>
              <a:t>должен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составлять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менее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95%,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взрослых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возрасте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- 35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лет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5" dirty="0">
                <a:latin typeface="Calibri"/>
                <a:cs typeface="Calibri"/>
              </a:rPr>
              <a:t> менее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90%.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9C614-C5AF-405A-BFBF-1E98E35E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  <a:b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866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08DF0-BDEB-4942-9955-D56E3319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590031"/>
            <a:ext cx="11503152" cy="27432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Заболеваемость корью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DDE8C-C60A-45AB-9C4B-7761FDCB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38" y="4277782"/>
            <a:ext cx="11503152" cy="1887522"/>
          </a:xfrm>
        </p:spPr>
        <p:txBody>
          <a:bodyPr>
            <a:noAutofit/>
          </a:bodyPr>
          <a:lstStyle/>
          <a:p>
            <a:r>
              <a:rPr lang="ru-RU" sz="1600" dirty="0"/>
              <a:t>В 2020 г. корь регистрировалась в РФ только в первой половине года – 1212 случаев (0,83 на 100 тыс. населения).</a:t>
            </a:r>
          </a:p>
          <a:p>
            <a:r>
              <a:rPr lang="ru-RU" sz="1600" dirty="0"/>
              <a:t> В 2021 г. - 1 случай кори, показатель заболеваемости составил 0,0007 на 100 тыс. населения. </a:t>
            </a:r>
          </a:p>
          <a:p>
            <a:r>
              <a:rPr lang="ru-RU" sz="1600" dirty="0"/>
              <a:t>В 2022 г. - </a:t>
            </a:r>
            <a:r>
              <a:rPr lang="ru-RU" sz="1600" b="1" dirty="0">
                <a:solidFill>
                  <a:srgbClr val="FF0000"/>
                </a:solidFill>
              </a:rPr>
              <a:t>101 случай кори</a:t>
            </a:r>
            <a:r>
              <a:rPr lang="ru-RU" sz="1600" dirty="0"/>
              <a:t>, показатель заболеваемости составил 0,07 на 100 тыс. населения ( г. Москва, Краснодарский край, в Новосибирская обл., Самарская обл., Астраханская обл., Р. Башкортостан, Московская область, Ленинградской обл., г. Санкт-Петербург, Р. Марий Эл Р. Татарстан, Омская обл. и др.)</a:t>
            </a:r>
          </a:p>
          <a:p>
            <a:r>
              <a:rPr lang="ru-RU" sz="1600" dirty="0"/>
              <a:t>Январь 2023 год - </a:t>
            </a:r>
            <a:r>
              <a:rPr lang="ru-RU" sz="1600" b="1" dirty="0">
                <a:solidFill>
                  <a:srgbClr val="FF0000"/>
                </a:solidFill>
              </a:rPr>
              <a:t>11 субъектов РФ</a:t>
            </a:r>
            <a:r>
              <a:rPr lang="ru-RU" sz="1600" dirty="0"/>
              <a:t>, в т.ч. Новосибирская обл., Самарская обл., Алтайский край, р. Алтай, Волгоградская обл., Свердловская обл...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67DA00-DB80-4DF0-BB8E-31E02E45D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012330"/>
            <a:ext cx="11953328" cy="32654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D6792-A0A0-464C-860E-2A2794C8F985}"/>
              </a:ext>
            </a:extLst>
          </p:cNvPr>
          <p:cNvSpPr txBox="1"/>
          <p:nvPr/>
        </p:nvSpPr>
        <p:spPr>
          <a:xfrm>
            <a:off x="4799856" y="6642556"/>
            <a:ext cx="93118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Доклад Фроловой </a:t>
            </a:r>
            <a:r>
              <a:rPr lang="ru-RU" sz="800" dirty="0" err="1"/>
              <a:t>Н.В</a:t>
            </a:r>
            <a:r>
              <a:rPr lang="ru-RU" sz="800" dirty="0"/>
              <a:t>. «Итоги реализации программы элиминации кори и краснухи в Российской Федерации в 2021 году «, совещание 2022 г. г. Томск</a:t>
            </a:r>
          </a:p>
        </p:txBody>
      </p:sp>
    </p:spTree>
    <p:extLst>
      <p:ext uri="{BB962C8B-B14F-4D97-AF65-F5344CB8AC3E}">
        <p14:creationId xmlns:p14="http://schemas.microsoft.com/office/powerpoint/2010/main" val="278949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8714" y="461900"/>
            <a:ext cx="381254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Эпидемиология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39" y="1293369"/>
            <a:ext cx="8737600" cy="5099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Источником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кори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является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только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больной</a:t>
            </a:r>
            <a:endParaRPr sz="3200">
              <a:latin typeface="Calibri"/>
              <a:cs typeface="Calibri"/>
            </a:endParaRPr>
          </a:p>
          <a:p>
            <a:pPr marL="355600" marR="5080" algn="just"/>
            <a:r>
              <a:rPr sz="3200" spc="-10" dirty="0">
                <a:latin typeface="Calibri"/>
                <a:cs typeface="Calibri"/>
              </a:rPr>
              <a:t>человек, выделяющий вирус </a:t>
            </a:r>
            <a:r>
              <a:rPr sz="3200" dirty="0">
                <a:latin typeface="Calibri"/>
                <a:cs typeface="Calibri"/>
              </a:rPr>
              <a:t>во внешнюю </a:t>
            </a:r>
            <a:r>
              <a:rPr sz="3200" spc="-15" dirty="0">
                <a:latin typeface="Calibri"/>
                <a:cs typeface="Calibri"/>
              </a:rPr>
              <a:t>среду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5" dirty="0">
                <a:latin typeface="Calibri"/>
                <a:cs typeface="Calibri"/>
              </a:rPr>
              <a:t>последние </a:t>
            </a:r>
            <a:r>
              <a:rPr sz="3200" dirty="0">
                <a:latin typeface="Calibri"/>
                <a:cs typeface="Calibri"/>
              </a:rPr>
              <a:t>2 </a:t>
            </a:r>
            <a:r>
              <a:rPr sz="3200" spc="-5" dirty="0">
                <a:latin typeface="Calibri"/>
                <a:cs typeface="Calibri"/>
              </a:rPr>
              <a:t>дня инкубационного </a:t>
            </a:r>
            <a:r>
              <a:rPr sz="3200" spc="-15" dirty="0">
                <a:latin typeface="Calibri"/>
                <a:cs typeface="Calibri"/>
              </a:rPr>
              <a:t>периода </a:t>
            </a:r>
            <a:r>
              <a:rPr sz="3200" dirty="0">
                <a:latin typeface="Calibri"/>
                <a:cs typeface="Calibri"/>
              </a:rPr>
              <a:t>и 5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дней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после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высыпаний.</a:t>
            </a:r>
            <a:endParaRPr sz="3200">
              <a:latin typeface="Calibri"/>
              <a:cs typeface="Calibri"/>
            </a:endParaRPr>
          </a:p>
          <a:p>
            <a:pPr marL="355600" marR="254000" indent="-342900" algn="just"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Общая </a:t>
            </a:r>
            <a:r>
              <a:rPr sz="3200" spc="-20" dirty="0">
                <a:latin typeface="Calibri"/>
                <a:cs typeface="Calibri"/>
              </a:rPr>
              <a:t>продолжительность </a:t>
            </a:r>
            <a:r>
              <a:rPr sz="3200" spc="-5" dirty="0">
                <a:latin typeface="Calibri"/>
                <a:cs typeface="Calibri"/>
              </a:rPr>
              <a:t>заразного </a:t>
            </a:r>
            <a:r>
              <a:rPr sz="3200" spc="-15" dirty="0">
                <a:latin typeface="Calibri"/>
                <a:cs typeface="Calibri"/>
              </a:rPr>
              <a:t>периода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составляет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8-10 </a:t>
            </a:r>
            <a:r>
              <a:rPr sz="3200" spc="-5" dirty="0">
                <a:latin typeface="Calibri"/>
                <a:cs typeface="Calibri"/>
              </a:rPr>
              <a:t>дней.</a:t>
            </a:r>
            <a:endParaRPr sz="3200">
              <a:latin typeface="Calibri"/>
              <a:cs typeface="Calibri"/>
            </a:endParaRPr>
          </a:p>
          <a:p>
            <a:pPr marL="355600" marR="266700" indent="-342900" algn="just"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С 5 дня </a:t>
            </a:r>
            <a:r>
              <a:rPr sz="3200" spc="-5" dirty="0">
                <a:latin typeface="Calibri"/>
                <a:cs typeface="Calibri"/>
              </a:rPr>
              <a:t>появления </a:t>
            </a:r>
            <a:r>
              <a:rPr sz="3200" dirty="0">
                <a:latin typeface="Calibri"/>
                <a:cs typeface="Calibri"/>
              </a:rPr>
              <a:t>сыпи </a:t>
            </a:r>
            <a:r>
              <a:rPr sz="3200" spc="-10" dirty="0">
                <a:latin typeface="Calibri"/>
                <a:cs typeface="Calibri"/>
              </a:rPr>
              <a:t>больной </a:t>
            </a:r>
            <a:r>
              <a:rPr sz="3200" dirty="0">
                <a:latin typeface="Calibri"/>
                <a:cs typeface="Calibri"/>
              </a:rPr>
              <a:t>не заразен. В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катаральный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период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максимальное</a:t>
            </a:r>
            <a:endParaRPr sz="3200">
              <a:latin typeface="Calibri"/>
              <a:cs typeface="Calibri"/>
            </a:endParaRPr>
          </a:p>
          <a:p>
            <a:pPr marL="355600" marR="448309" algn="just"/>
            <a:r>
              <a:rPr sz="3200" spc="-10" dirty="0">
                <a:latin typeface="Calibri"/>
                <a:cs typeface="Calibri"/>
              </a:rPr>
              <a:t>вирусовыделение </a:t>
            </a:r>
            <a:r>
              <a:rPr sz="3200" dirty="0">
                <a:latin typeface="Calibri"/>
                <a:cs typeface="Calibri"/>
              </a:rPr>
              <a:t>из </a:t>
            </a:r>
            <a:r>
              <a:rPr sz="3200" spc="-10" dirty="0">
                <a:latin typeface="Calibri"/>
                <a:cs typeface="Calibri"/>
              </a:rPr>
              <a:t>конъюнктив, </a:t>
            </a:r>
            <a:r>
              <a:rPr sz="3200" spc="-20" dirty="0">
                <a:latin typeface="Calibri"/>
                <a:cs typeface="Calibri"/>
              </a:rPr>
              <a:t>носоглотки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кашле,</a:t>
            </a:r>
            <a:r>
              <a:rPr sz="3200" dirty="0">
                <a:latin typeface="Calibri"/>
                <a:cs typeface="Calibri"/>
              </a:rPr>
              <a:t> чихании,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разговоре.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293954"/>
            <a:ext cx="8004175" cy="5742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Причины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Times New Roman"/>
                <a:cs typeface="Times New Roman"/>
              </a:rPr>
              <a:t>заболеваемости</a:t>
            </a:r>
            <a:r>
              <a:rPr sz="3600" b="1" spc="1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привитых:</a:t>
            </a:r>
            <a:endParaRPr sz="3600">
              <a:latin typeface="Times New Roman"/>
              <a:cs typeface="Times New Roman"/>
            </a:endParaRPr>
          </a:p>
          <a:p>
            <a:pPr marL="355600" marR="420370" indent="-342900">
              <a:spcBef>
                <a:spcPts val="307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20" dirty="0">
                <a:latin typeface="Times New Roman"/>
                <a:cs typeface="Times New Roman"/>
              </a:rPr>
              <a:t>Качество</a:t>
            </a:r>
            <a:r>
              <a:rPr sz="3600" spc="-10" dirty="0">
                <a:latin typeface="Times New Roman"/>
                <a:cs typeface="Times New Roman"/>
              </a:rPr>
              <a:t> вакцины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(она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может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быть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нестандартными</a:t>
            </a:r>
            <a:r>
              <a:rPr sz="3600" spc="-5" dirty="0">
                <a:latin typeface="Times New Roman"/>
                <a:cs typeface="Times New Roman"/>
              </a:rPr>
              <a:t> иммуногенными</a:t>
            </a:r>
            <a:endParaRPr sz="3600">
              <a:latin typeface="Times New Roman"/>
              <a:cs typeface="Times New Roman"/>
            </a:endParaRPr>
          </a:p>
          <a:p>
            <a:pPr marL="355600"/>
            <a:r>
              <a:rPr sz="3600" spc="-10" dirty="0">
                <a:latin typeface="Times New Roman"/>
                <a:cs typeface="Times New Roman"/>
              </a:rPr>
              <a:t>свойствами)</a:t>
            </a:r>
            <a:endParaRPr sz="3600">
              <a:latin typeface="Times New Roman"/>
              <a:cs typeface="Times New Roman"/>
            </a:endParaRPr>
          </a:p>
          <a:p>
            <a:pPr marL="355600" marR="713740" indent="-342900"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Неправильным </a:t>
            </a:r>
            <a:r>
              <a:rPr sz="3600" dirty="0">
                <a:latin typeface="Times New Roman"/>
                <a:cs typeface="Times New Roman"/>
              </a:rPr>
              <a:t>ее </a:t>
            </a:r>
            <a:r>
              <a:rPr sz="3600" spc="-5" dirty="0">
                <a:latin typeface="Times New Roman"/>
                <a:cs typeface="Times New Roman"/>
              </a:rPr>
              <a:t>хранением, </a:t>
            </a:r>
            <a:r>
              <a:rPr sz="3600" spc="-75" dirty="0">
                <a:latin typeface="Times New Roman"/>
                <a:cs typeface="Times New Roman"/>
              </a:rPr>
              <a:t>когда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вакцина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может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инактивироваться.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15" dirty="0">
                <a:latin typeface="Times New Roman"/>
                <a:cs typeface="Times New Roman"/>
              </a:rPr>
              <a:t>Несоблюдением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правил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прививок.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15" dirty="0">
                <a:latin typeface="Times New Roman"/>
                <a:cs typeface="Times New Roman"/>
              </a:rPr>
              <a:t>Возрастом </a:t>
            </a:r>
            <a:r>
              <a:rPr sz="3600" dirty="0">
                <a:latin typeface="Times New Roman"/>
                <a:cs typeface="Times New Roman"/>
              </a:rPr>
              <a:t>детей </a:t>
            </a:r>
            <a:r>
              <a:rPr sz="3600" spc="-5" dirty="0">
                <a:latin typeface="Times New Roman"/>
                <a:cs typeface="Times New Roman"/>
              </a:rPr>
              <a:t>(у привитых </a:t>
            </a:r>
            <a:r>
              <a:rPr sz="3600" dirty="0">
                <a:latin typeface="Times New Roman"/>
                <a:cs typeface="Times New Roman"/>
              </a:rPr>
              <a:t>до 1 </a:t>
            </a:r>
            <a:r>
              <a:rPr sz="3600" spc="-50" dirty="0">
                <a:latin typeface="Times New Roman"/>
                <a:cs typeface="Times New Roman"/>
              </a:rPr>
              <a:t>года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развивается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слабый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иммунитет).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5405-E15A-46FB-9D68-C135E93A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723901"/>
            <a:ext cx="11449272" cy="6168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Схема развития вспышки кори в Екатеринбурге в 2016 г. </a:t>
            </a:r>
            <a:br>
              <a:rPr lang="ru-RU" dirty="0"/>
            </a:br>
            <a:endParaRPr lang="ru-RU" dirty="0"/>
          </a:p>
        </p:txBody>
      </p:sp>
      <p:pic>
        <p:nvPicPr>
          <p:cNvPr id="50179" name="Рисунок 3">
            <a:extLst>
              <a:ext uri="{FF2B5EF4-FFF2-40B4-BE49-F238E27FC236}">
                <a16:creationId xmlns:a16="http://schemas.microsoft.com/office/drawing/2014/main" id="{7F86F93E-F7F1-48DA-8943-418578DC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749" r="1939"/>
          <a:stretch>
            <a:fillRect/>
          </a:stretch>
        </p:blipFill>
        <p:spPr bwMode="auto">
          <a:xfrm>
            <a:off x="767408" y="1196753"/>
            <a:ext cx="10876742" cy="42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Прямоугольник 5">
            <a:extLst>
              <a:ext uri="{FF2B5EF4-FFF2-40B4-BE49-F238E27FC236}">
                <a16:creationId xmlns:a16="http://schemas.microsoft.com/office/drawing/2014/main" id="{0422336B-B3FA-4152-9447-28AE03B0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5630863"/>
            <a:ext cx="5819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Т.А. Платонова, А.А. Голубкова, Екатеринбург, 2019</a:t>
            </a:r>
          </a:p>
        </p:txBody>
      </p:sp>
    </p:spTree>
    <p:extLst>
      <p:ext uri="{BB962C8B-B14F-4D97-AF65-F5344CB8AC3E}">
        <p14:creationId xmlns:p14="http://schemas.microsoft.com/office/powerpoint/2010/main" val="11272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>
            <a:extLst>
              <a:ext uri="{FF2B5EF4-FFF2-40B4-BE49-F238E27FC236}">
                <a16:creationId xmlns:a16="http://schemas.microsoft.com/office/drawing/2014/main" id="{0197CB1F-3B57-4136-B410-F120FFE09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Клиника </a:t>
            </a:r>
          </a:p>
        </p:txBody>
      </p:sp>
      <p:sp>
        <p:nvSpPr>
          <p:cNvPr id="79875" name="Содержимое 2">
            <a:extLst>
              <a:ext uri="{FF2B5EF4-FFF2-40B4-BE49-F238E27FC236}">
                <a16:creationId xmlns:a16="http://schemas.microsoft.com/office/drawing/2014/main" id="{5024064E-A872-4F49-95E4-5C6C41E002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Инкубационный период:  мин. 8 дней, мах.- 17, у получивших иммуноглобулин - 21 день </a:t>
            </a:r>
          </a:p>
          <a:p>
            <a:pPr algn="ctr" eaLnBrk="1" hangingPunct="1">
              <a:buFontTx/>
              <a:buNone/>
            </a:pPr>
            <a:r>
              <a:rPr lang="ru-RU" altLang="ru-RU">
                <a:solidFill>
                  <a:srgbClr val="002060"/>
                </a:solidFill>
              </a:rPr>
              <a:t>Смена периодов: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Катаральный период – 3-4 дня, редко 7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Период высыпаний- на 4-5 день, 3 дня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Период пигментации. Длительность разная.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36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9974" y="461900"/>
            <a:ext cx="6909434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Интоксикационный</a:t>
            </a:r>
            <a:r>
              <a:rPr spc="-100" dirty="0"/>
              <a:t> </a:t>
            </a:r>
            <a:r>
              <a:rPr spc="-5" dirty="0"/>
              <a:t>синдром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7014" y="1098296"/>
            <a:ext cx="8530590" cy="52387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459740" indent="-342900">
              <a:lnSpc>
                <a:spcPct val="80000"/>
              </a:lnSpc>
              <a:spcBef>
                <a:spcPts val="8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недомогание,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вялость,</a:t>
            </a:r>
            <a:r>
              <a:rPr sz="3000" spc="-5" dirty="0">
                <a:latin typeface="Calibri"/>
                <a:cs typeface="Calibri"/>
              </a:rPr>
              <a:t> адинамия,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отказ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от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еды,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питья,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плаксивость,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нарушение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сна.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Возможно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развитие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головной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боли,</a:t>
            </a:r>
            <a:r>
              <a:rPr sz="3000" spc="-5" dirty="0">
                <a:latin typeface="Calibri"/>
                <a:cs typeface="Calibri"/>
              </a:rPr>
              <a:t> бреда,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рвоты,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судорог.</a:t>
            </a:r>
            <a:endParaRPr sz="3000">
              <a:latin typeface="Calibri"/>
              <a:cs typeface="Calibri"/>
            </a:endParaRPr>
          </a:p>
          <a:p>
            <a:pPr marL="355600" marR="382270" indent="-342900">
              <a:lnSpc>
                <a:spcPts val="288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Повышение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температуры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38-39˚С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развивается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катаральный</a:t>
            </a:r>
            <a:r>
              <a:rPr sz="3000" spc="-20" dirty="0">
                <a:latin typeface="Calibri"/>
                <a:cs typeface="Calibri"/>
              </a:rPr>
              <a:t> период.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240"/>
              </a:lnSpc>
              <a:spcBef>
                <a:spcPts val="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На </a:t>
            </a:r>
            <a:r>
              <a:rPr sz="3000" dirty="0">
                <a:latin typeface="Calibri"/>
                <a:cs typeface="Calibri"/>
              </a:rPr>
              <a:t>2-3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день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болезни</a:t>
            </a:r>
            <a:r>
              <a:rPr sz="3000" spc="-10" dirty="0">
                <a:latin typeface="Calibri"/>
                <a:cs typeface="Calibri"/>
              </a:rPr>
              <a:t> температура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снижается,</a:t>
            </a:r>
            <a:endParaRPr sz="3000">
              <a:latin typeface="Calibri"/>
              <a:cs typeface="Calibri"/>
            </a:endParaRPr>
          </a:p>
          <a:p>
            <a:pPr marL="355600" marR="457200">
              <a:lnSpc>
                <a:spcPts val="2880"/>
              </a:lnSpc>
              <a:spcBef>
                <a:spcPts val="335"/>
              </a:spcBef>
            </a:pPr>
            <a:r>
              <a:rPr sz="3000" spc="-30" dirty="0">
                <a:latin typeface="Calibri"/>
                <a:cs typeface="Calibri"/>
              </a:rPr>
              <a:t>иногда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до</a:t>
            </a:r>
            <a:r>
              <a:rPr sz="3000" spc="-5" dirty="0">
                <a:latin typeface="Calibri"/>
                <a:cs typeface="Calibri"/>
              </a:rPr>
              <a:t> субфебрильных цифр,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то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время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как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катаральные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явления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нарастают.</a:t>
            </a:r>
            <a:endParaRPr sz="3000">
              <a:latin typeface="Calibri"/>
              <a:cs typeface="Calibri"/>
            </a:endParaRPr>
          </a:p>
          <a:p>
            <a:pPr marL="355600" marR="15875" indent="-342900">
              <a:lnSpc>
                <a:spcPct val="8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Интоксикационный </a:t>
            </a:r>
            <a:r>
              <a:rPr sz="3000" dirty="0">
                <a:latin typeface="Calibri"/>
                <a:cs typeface="Calibri"/>
              </a:rPr>
              <a:t>синдром </a:t>
            </a:r>
            <a:r>
              <a:rPr sz="3000" spc="-5" dirty="0">
                <a:latin typeface="Calibri"/>
                <a:cs typeface="Calibri"/>
              </a:rPr>
              <a:t>максимально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выражен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5" dirty="0">
                <a:latin typeface="Calibri"/>
                <a:cs typeface="Calibri"/>
              </a:rPr>
              <a:t>первые </a:t>
            </a:r>
            <a:r>
              <a:rPr sz="3000" dirty="0">
                <a:latin typeface="Calibri"/>
                <a:cs typeface="Calibri"/>
              </a:rPr>
              <a:t>2 дня </a:t>
            </a:r>
            <a:r>
              <a:rPr sz="3000" spc="-20" dirty="0">
                <a:latin typeface="Calibri"/>
                <a:cs typeface="Calibri"/>
              </a:rPr>
              <a:t>периода </a:t>
            </a:r>
            <a:r>
              <a:rPr sz="3000" dirty="0">
                <a:latin typeface="Calibri"/>
                <a:cs typeface="Calibri"/>
              </a:rPr>
              <a:t>высыпаний.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Характерны </a:t>
            </a:r>
            <a:r>
              <a:rPr sz="3000" spc="-15" dirty="0">
                <a:latin typeface="Calibri"/>
                <a:cs typeface="Calibri"/>
              </a:rPr>
              <a:t>тахикардия, </a:t>
            </a:r>
            <a:r>
              <a:rPr sz="3000" spc="-5" dirty="0">
                <a:latin typeface="Calibri"/>
                <a:cs typeface="Calibri"/>
              </a:rPr>
              <a:t>снижение </a:t>
            </a:r>
            <a:r>
              <a:rPr sz="3000" spc="-10" dirty="0">
                <a:latin typeface="Calibri"/>
                <a:cs typeface="Calibri"/>
              </a:rPr>
              <a:t>артериального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давления,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глухость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сердечных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тонов,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аритмия.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2477</Words>
  <Application>Microsoft Office PowerPoint</Application>
  <PresentationFormat>Широкоэкранный</PresentationFormat>
  <Paragraphs>344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Arial</vt:lpstr>
      <vt:lpstr>Arial</vt:lpstr>
      <vt:lpstr>Arial MT</vt:lpstr>
      <vt:lpstr>BlinkMacSystemFont</vt:lpstr>
      <vt:lpstr>Calibri</vt:lpstr>
      <vt:lpstr>Calibri Light</vt:lpstr>
      <vt:lpstr>Cambria</vt:lpstr>
      <vt:lpstr>Open Sans</vt:lpstr>
      <vt:lpstr>Poppins</vt:lpstr>
      <vt:lpstr>Poppins SemiBold</vt:lpstr>
      <vt:lpstr>Times New Roman</vt:lpstr>
      <vt:lpstr>Тема Office</vt:lpstr>
      <vt:lpstr>Корь на современном этапе</vt:lpstr>
      <vt:lpstr>Презентация PowerPoint</vt:lpstr>
      <vt:lpstr>Случаи заболевания корью: Таджикистан</vt:lpstr>
      <vt:lpstr>Заболеваемость корью в России</vt:lpstr>
      <vt:lpstr>Эпидемиология</vt:lpstr>
      <vt:lpstr>Презентация PowerPoint</vt:lpstr>
      <vt:lpstr>Схема развития вспышки кори в Екатеринбурге в 2016 г.  </vt:lpstr>
      <vt:lpstr>Клиника </vt:lpstr>
      <vt:lpstr>Интоксикационный синдром</vt:lpstr>
      <vt:lpstr>Катаральный синдром</vt:lpstr>
      <vt:lpstr>Катаральный синдром</vt:lpstr>
      <vt:lpstr>Синдром поражение глаз</vt:lpstr>
      <vt:lpstr>Синдром экзантемы</vt:lpstr>
      <vt:lpstr>Синдром экзантемы</vt:lpstr>
      <vt:lpstr>Презентация PowerPoint</vt:lpstr>
      <vt:lpstr>Презентация PowerPoint</vt:lpstr>
      <vt:lpstr>Пятна КОПЛИКА</vt:lpstr>
      <vt:lpstr>Пятна Fordyce</vt:lpstr>
      <vt:lpstr>Энантемы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Атипичная корь</vt:lpstr>
      <vt:lpstr>Презентация PowerPoint</vt:lpstr>
      <vt:lpstr>Атипичная корь</vt:lpstr>
      <vt:lpstr>Осложнения </vt:lpstr>
      <vt:lpstr>Лабораторные исследования:</vt:lpstr>
      <vt:lpstr>Серология</vt:lpstr>
      <vt:lpstr>Общие подходы к профилактике</vt:lpstr>
      <vt:lpstr>Общие подходы к профилактике</vt:lpstr>
      <vt:lpstr>Общие подходы к профилактике</vt:lpstr>
      <vt:lpstr>Общие подходы к профилактике</vt:lpstr>
      <vt:lpstr>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 Х</dc:creator>
  <cp:lastModifiedBy>Yul Х</cp:lastModifiedBy>
  <cp:revision>3</cp:revision>
  <dcterms:created xsi:type="dcterms:W3CDTF">2023-05-04T05:40:13Z</dcterms:created>
  <dcterms:modified xsi:type="dcterms:W3CDTF">2023-05-04T06:32:56Z</dcterms:modified>
</cp:coreProperties>
</file>